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handoutMasterIdLst>
    <p:handoutMasterId r:id="rId38"/>
  </p:handoutMasterIdLst>
  <p:sldIdLst>
    <p:sldId id="340" r:id="rId5"/>
    <p:sldId id="305" r:id="rId6"/>
    <p:sldId id="307" r:id="rId7"/>
    <p:sldId id="341" r:id="rId8"/>
    <p:sldId id="313" r:id="rId9"/>
    <p:sldId id="314" r:id="rId10"/>
    <p:sldId id="315" r:id="rId11"/>
    <p:sldId id="318" r:id="rId12"/>
    <p:sldId id="321" r:id="rId13"/>
    <p:sldId id="344" r:id="rId14"/>
    <p:sldId id="316" r:id="rId15"/>
    <p:sldId id="317" r:id="rId16"/>
    <p:sldId id="322" r:id="rId17"/>
    <p:sldId id="339" r:id="rId18"/>
    <p:sldId id="323" r:id="rId19"/>
    <p:sldId id="324" r:id="rId20"/>
    <p:sldId id="319" r:id="rId21"/>
    <p:sldId id="342" r:id="rId22"/>
    <p:sldId id="320" r:id="rId23"/>
    <p:sldId id="325" r:id="rId24"/>
    <p:sldId id="334" r:id="rId25"/>
    <p:sldId id="331" r:id="rId26"/>
    <p:sldId id="333" r:id="rId27"/>
    <p:sldId id="326" r:id="rId28"/>
    <p:sldId id="327" r:id="rId29"/>
    <p:sldId id="329" r:id="rId30"/>
    <p:sldId id="335" r:id="rId31"/>
    <p:sldId id="343" r:id="rId32"/>
    <p:sldId id="336" r:id="rId33"/>
    <p:sldId id="312" r:id="rId34"/>
    <p:sldId id="308" r:id="rId35"/>
    <p:sldId id="309"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等线" panose="02010600030101010101" pitchFamily="2" charset="-122"/>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1B1B636A-4B78-414C-B9FB-9B5518750E6F}">
          <p14:sldIdLst>
            <p14:sldId id="340"/>
            <p14:sldId id="305"/>
            <p14:sldId id="307"/>
            <p14:sldId id="341"/>
            <p14:sldId id="313"/>
            <p14:sldId id="314"/>
            <p14:sldId id="315"/>
            <p14:sldId id="318"/>
            <p14:sldId id="321"/>
            <p14:sldId id="344"/>
            <p14:sldId id="316"/>
            <p14:sldId id="317"/>
            <p14:sldId id="322"/>
            <p14:sldId id="339"/>
            <p14:sldId id="323"/>
            <p14:sldId id="324"/>
            <p14:sldId id="319"/>
            <p14:sldId id="342"/>
            <p14:sldId id="320"/>
            <p14:sldId id="325"/>
            <p14:sldId id="334"/>
            <p14:sldId id="331"/>
            <p14:sldId id="333"/>
            <p14:sldId id="326"/>
            <p14:sldId id="327"/>
            <p14:sldId id="329"/>
            <p14:sldId id="335"/>
            <p14:sldId id="343"/>
            <p14:sldId id="336"/>
            <p14:sldId id="312"/>
            <p14:sldId id="308"/>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CC"/>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67615" autoAdjust="0"/>
  </p:normalViewPr>
  <p:slideViewPr>
    <p:cSldViewPr snapToGrid="0">
      <p:cViewPr varScale="1">
        <p:scale>
          <a:sx n="63" d="100"/>
          <a:sy n="63" d="100"/>
        </p:scale>
        <p:origin x="1005"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43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d623be19-69c6-4d1b-89e7-ecc750d13e6c" providerId="ADAL" clId="{B6D4F9A8-BEAE-4D2F-97FB-D56FE58C773D}"/>
    <pc:docChg chg="custSel delSld modSld modMainMaster">
      <pc:chgData name="Julia Kasmire" userId="d623be19-69c6-4d1b-89e7-ecc750d13e6c" providerId="ADAL" clId="{B6D4F9A8-BEAE-4D2F-97FB-D56FE58C773D}" dt="2020-09-04T10:26:47.145" v="514" actId="27636"/>
      <pc:docMkLst>
        <pc:docMk/>
      </pc:docMkLst>
      <pc:sldChg chg="modSp mod modNotesTx">
        <pc:chgData name="Julia Kasmire" userId="d623be19-69c6-4d1b-89e7-ecc750d13e6c" providerId="ADAL" clId="{B6D4F9A8-BEAE-4D2F-97FB-D56FE58C773D}" dt="2020-09-04T10:22:58.126" v="178" actId="20577"/>
        <pc:sldMkLst>
          <pc:docMk/>
          <pc:sldMk cId="3022452608" sldId="256"/>
        </pc:sldMkLst>
        <pc:spChg chg="mod">
          <ac:chgData name="Julia Kasmire" userId="d623be19-69c6-4d1b-89e7-ecc750d13e6c" providerId="ADAL" clId="{B6D4F9A8-BEAE-4D2F-97FB-D56FE58C773D}" dt="2020-09-04T10:21:26.734" v="11" actId="20577"/>
          <ac:spMkLst>
            <pc:docMk/>
            <pc:sldMk cId="3022452608" sldId="256"/>
            <ac:spMk id="2" creationId="{00000000-0000-0000-0000-000000000000}"/>
          </ac:spMkLst>
        </pc:spChg>
      </pc:sldChg>
      <pc:sldChg chg="del">
        <pc:chgData name="Julia Kasmire" userId="d623be19-69c6-4d1b-89e7-ecc750d13e6c" providerId="ADAL" clId="{B6D4F9A8-BEAE-4D2F-97FB-D56FE58C773D}" dt="2020-09-04T10:24:26.693" v="387" actId="47"/>
        <pc:sldMkLst>
          <pc:docMk/>
          <pc:sldMk cId="1630178171" sldId="260"/>
        </pc:sldMkLst>
      </pc:sldChg>
      <pc:sldChg chg="del">
        <pc:chgData name="Julia Kasmire" userId="d623be19-69c6-4d1b-89e7-ecc750d13e6c" providerId="ADAL" clId="{B6D4F9A8-BEAE-4D2F-97FB-D56FE58C773D}" dt="2020-09-04T10:24:28.252" v="388" actId="47"/>
        <pc:sldMkLst>
          <pc:docMk/>
          <pc:sldMk cId="2522638777" sldId="261"/>
        </pc:sldMkLst>
      </pc:sldChg>
      <pc:sldChg chg="del">
        <pc:chgData name="Julia Kasmire" userId="d623be19-69c6-4d1b-89e7-ecc750d13e6c" providerId="ADAL" clId="{B6D4F9A8-BEAE-4D2F-97FB-D56FE58C773D}" dt="2020-09-04T10:24:29.390" v="389" actId="47"/>
        <pc:sldMkLst>
          <pc:docMk/>
          <pc:sldMk cId="3710964776" sldId="262"/>
        </pc:sldMkLst>
      </pc:sldChg>
      <pc:sldChg chg="del">
        <pc:chgData name="Julia Kasmire" userId="d623be19-69c6-4d1b-89e7-ecc750d13e6c" providerId="ADAL" clId="{B6D4F9A8-BEAE-4D2F-97FB-D56FE58C773D}" dt="2020-09-04T10:24:30.372" v="390" actId="47"/>
        <pc:sldMkLst>
          <pc:docMk/>
          <pc:sldMk cId="3879179893" sldId="263"/>
        </pc:sldMkLst>
      </pc:sldChg>
      <pc:sldChg chg="del">
        <pc:chgData name="Julia Kasmire" userId="d623be19-69c6-4d1b-89e7-ecc750d13e6c" providerId="ADAL" clId="{B6D4F9A8-BEAE-4D2F-97FB-D56FE58C773D}" dt="2020-09-04T10:24:31.254" v="391" actId="47"/>
        <pc:sldMkLst>
          <pc:docMk/>
          <pc:sldMk cId="4018859013" sldId="264"/>
        </pc:sldMkLst>
      </pc:sldChg>
      <pc:sldChg chg="del">
        <pc:chgData name="Julia Kasmire" userId="d623be19-69c6-4d1b-89e7-ecc750d13e6c" providerId="ADAL" clId="{B6D4F9A8-BEAE-4D2F-97FB-D56FE58C773D}" dt="2020-09-04T10:24:32.055" v="392" actId="47"/>
        <pc:sldMkLst>
          <pc:docMk/>
          <pc:sldMk cId="2232133715" sldId="265"/>
        </pc:sldMkLst>
      </pc:sldChg>
      <pc:sldChg chg="del">
        <pc:chgData name="Julia Kasmire" userId="d623be19-69c6-4d1b-89e7-ecc750d13e6c" providerId="ADAL" clId="{B6D4F9A8-BEAE-4D2F-97FB-D56FE58C773D}" dt="2020-09-04T10:24:33.693" v="394" actId="47"/>
        <pc:sldMkLst>
          <pc:docMk/>
          <pc:sldMk cId="3754098034" sldId="266"/>
        </pc:sldMkLst>
      </pc:sldChg>
      <pc:sldChg chg="del">
        <pc:chgData name="Julia Kasmire" userId="d623be19-69c6-4d1b-89e7-ecc750d13e6c" providerId="ADAL" clId="{B6D4F9A8-BEAE-4D2F-97FB-D56FE58C773D}" dt="2020-09-04T10:24:34.468" v="395" actId="47"/>
        <pc:sldMkLst>
          <pc:docMk/>
          <pc:sldMk cId="2731468042" sldId="268"/>
        </pc:sldMkLst>
      </pc:sldChg>
      <pc:sldChg chg="del">
        <pc:chgData name="Julia Kasmire" userId="d623be19-69c6-4d1b-89e7-ecc750d13e6c" providerId="ADAL" clId="{B6D4F9A8-BEAE-4D2F-97FB-D56FE58C773D}" dt="2020-09-04T10:24:36.161" v="397" actId="47"/>
        <pc:sldMkLst>
          <pc:docMk/>
          <pc:sldMk cId="2285481426" sldId="269"/>
        </pc:sldMkLst>
      </pc:sldChg>
      <pc:sldChg chg="del">
        <pc:chgData name="Julia Kasmire" userId="d623be19-69c6-4d1b-89e7-ecc750d13e6c" providerId="ADAL" clId="{B6D4F9A8-BEAE-4D2F-97FB-D56FE58C773D}" dt="2020-09-04T10:24:35.396" v="396" actId="47"/>
        <pc:sldMkLst>
          <pc:docMk/>
          <pc:sldMk cId="4288536741" sldId="273"/>
        </pc:sldMkLst>
      </pc:sldChg>
      <pc:sldChg chg="del">
        <pc:chgData name="Julia Kasmire" userId="d623be19-69c6-4d1b-89e7-ecc750d13e6c" providerId="ADAL" clId="{B6D4F9A8-BEAE-4D2F-97FB-D56FE58C773D}" dt="2020-09-04T10:24:32.869" v="393" actId="47"/>
        <pc:sldMkLst>
          <pc:docMk/>
          <pc:sldMk cId="3784585519" sldId="288"/>
        </pc:sldMkLst>
      </pc:sldChg>
      <pc:sldChg chg="del">
        <pc:chgData name="Julia Kasmire" userId="d623be19-69c6-4d1b-89e7-ecc750d13e6c" providerId="ADAL" clId="{B6D4F9A8-BEAE-4D2F-97FB-D56FE58C773D}" dt="2020-09-04T10:24:37.024" v="398" actId="47"/>
        <pc:sldMkLst>
          <pc:docMk/>
          <pc:sldMk cId="281994052" sldId="289"/>
        </pc:sldMkLst>
      </pc:sldChg>
      <pc:sldChg chg="del">
        <pc:chgData name="Julia Kasmire" userId="d623be19-69c6-4d1b-89e7-ecc750d13e6c" providerId="ADAL" clId="{B6D4F9A8-BEAE-4D2F-97FB-D56FE58C773D}" dt="2020-09-04T10:24:37.908" v="399" actId="47"/>
        <pc:sldMkLst>
          <pc:docMk/>
          <pc:sldMk cId="196583671" sldId="291"/>
        </pc:sldMkLst>
      </pc:sldChg>
      <pc:sldChg chg="del">
        <pc:chgData name="Julia Kasmire" userId="d623be19-69c6-4d1b-89e7-ecc750d13e6c" providerId="ADAL" clId="{B6D4F9A8-BEAE-4D2F-97FB-D56FE58C773D}" dt="2020-09-04T10:24:38.647" v="400" actId="47"/>
        <pc:sldMkLst>
          <pc:docMk/>
          <pc:sldMk cId="593734139" sldId="293"/>
        </pc:sldMkLst>
      </pc:sldChg>
      <pc:sldChg chg="del">
        <pc:chgData name="Julia Kasmire" userId="d623be19-69c6-4d1b-89e7-ecc750d13e6c" providerId="ADAL" clId="{B6D4F9A8-BEAE-4D2F-97FB-D56FE58C773D}" dt="2020-09-04T10:24:39.400" v="401" actId="47"/>
        <pc:sldMkLst>
          <pc:docMk/>
          <pc:sldMk cId="2574706120" sldId="294"/>
        </pc:sldMkLst>
      </pc:sldChg>
      <pc:sldChg chg="del">
        <pc:chgData name="Julia Kasmire" userId="d623be19-69c6-4d1b-89e7-ecc750d13e6c" providerId="ADAL" clId="{B6D4F9A8-BEAE-4D2F-97FB-D56FE58C773D}" dt="2020-09-04T10:24:40.124" v="402" actId="47"/>
        <pc:sldMkLst>
          <pc:docMk/>
          <pc:sldMk cId="1337988857" sldId="296"/>
        </pc:sldMkLst>
      </pc:sldChg>
      <pc:sldChg chg="del">
        <pc:chgData name="Julia Kasmire" userId="d623be19-69c6-4d1b-89e7-ecc750d13e6c" providerId="ADAL" clId="{B6D4F9A8-BEAE-4D2F-97FB-D56FE58C773D}" dt="2020-09-04T10:24:42.456" v="403" actId="47"/>
        <pc:sldMkLst>
          <pc:docMk/>
          <pc:sldMk cId="1102908934" sldId="298"/>
        </pc:sldMkLst>
      </pc:sldChg>
      <pc:sldChg chg="del">
        <pc:chgData name="Julia Kasmire" userId="d623be19-69c6-4d1b-89e7-ecc750d13e6c" providerId="ADAL" clId="{B6D4F9A8-BEAE-4D2F-97FB-D56FE58C773D}" dt="2020-09-04T10:24:43.244" v="404" actId="47"/>
        <pc:sldMkLst>
          <pc:docMk/>
          <pc:sldMk cId="4027316505" sldId="299"/>
        </pc:sldMkLst>
      </pc:sldChg>
      <pc:sldChg chg="del">
        <pc:chgData name="Julia Kasmire" userId="d623be19-69c6-4d1b-89e7-ecc750d13e6c" providerId="ADAL" clId="{B6D4F9A8-BEAE-4D2F-97FB-D56FE58C773D}" dt="2020-09-04T10:24:44.915" v="405" actId="47"/>
        <pc:sldMkLst>
          <pc:docMk/>
          <pc:sldMk cId="1984160684" sldId="301"/>
        </pc:sldMkLst>
      </pc:sldChg>
      <pc:sldChg chg="del">
        <pc:chgData name="Julia Kasmire" userId="d623be19-69c6-4d1b-89e7-ecc750d13e6c" providerId="ADAL" clId="{B6D4F9A8-BEAE-4D2F-97FB-D56FE58C773D}" dt="2020-09-04T10:24:45.678" v="406" actId="47"/>
        <pc:sldMkLst>
          <pc:docMk/>
          <pc:sldMk cId="1699196381" sldId="302"/>
        </pc:sldMkLst>
      </pc:sldChg>
      <pc:sldChg chg="del">
        <pc:chgData name="Julia Kasmire" userId="d623be19-69c6-4d1b-89e7-ecc750d13e6c" providerId="ADAL" clId="{B6D4F9A8-BEAE-4D2F-97FB-D56FE58C773D}" dt="2020-09-04T10:24:46.590" v="407" actId="47"/>
        <pc:sldMkLst>
          <pc:docMk/>
          <pc:sldMk cId="542648909" sldId="303"/>
        </pc:sldMkLst>
      </pc:sldChg>
      <pc:sldChg chg="modSp mod">
        <pc:chgData name="Julia Kasmire" userId="d623be19-69c6-4d1b-89e7-ecc750d13e6c" providerId="ADAL" clId="{B6D4F9A8-BEAE-4D2F-97FB-D56FE58C773D}" dt="2020-09-04T10:21:17.734" v="6" actId="20577"/>
        <pc:sldMkLst>
          <pc:docMk/>
          <pc:sldMk cId="993680188" sldId="304"/>
        </pc:sldMkLst>
        <pc:spChg chg="mod">
          <ac:chgData name="Julia Kasmire" userId="d623be19-69c6-4d1b-89e7-ecc750d13e6c" providerId="ADAL" clId="{B6D4F9A8-BEAE-4D2F-97FB-D56FE58C773D}" dt="2020-09-04T10:21:17.734" v="6" actId="20577"/>
          <ac:spMkLst>
            <pc:docMk/>
            <pc:sldMk cId="993680188" sldId="304"/>
            <ac:spMk id="8" creationId="{00000000-0000-0000-0000-000000000000}"/>
          </ac:spMkLst>
        </pc:spChg>
      </pc:sldChg>
      <pc:sldChg chg="modSp modNotesTx">
        <pc:chgData name="Julia Kasmire" userId="d623be19-69c6-4d1b-89e7-ecc750d13e6c" providerId="ADAL" clId="{B6D4F9A8-BEAE-4D2F-97FB-D56FE58C773D}" dt="2020-09-04T10:24:14.110" v="385" actId="20577"/>
        <pc:sldMkLst>
          <pc:docMk/>
          <pc:sldMk cId="1979284292" sldId="308"/>
        </pc:sldMkLst>
        <pc:spChg chg="mod">
          <ac:chgData name="Julia Kasmire" userId="d623be19-69c6-4d1b-89e7-ecc750d13e6c" providerId="ADAL" clId="{B6D4F9A8-BEAE-4D2F-97FB-D56FE58C773D}" dt="2020-09-04T10:23:39.406" v="220" actId="20577"/>
          <ac:spMkLst>
            <pc:docMk/>
            <pc:sldMk cId="1979284292" sldId="308"/>
            <ac:spMk id="9" creationId="{00000000-0000-0000-0000-000000000000}"/>
          </ac:spMkLst>
        </pc:spChg>
      </pc:sldChg>
      <pc:sldChg chg="addSp modSp mod">
        <pc:chgData name="Julia Kasmire" userId="d623be19-69c6-4d1b-89e7-ecc750d13e6c" providerId="ADAL" clId="{B6D4F9A8-BEAE-4D2F-97FB-D56FE58C773D}" dt="2020-09-04T10:26:47.145" v="514" actId="27636"/>
        <pc:sldMkLst>
          <pc:docMk/>
          <pc:sldMk cId="1090005421" sldId="309"/>
        </pc:sldMkLst>
        <pc:spChg chg="mod">
          <ac:chgData name="Julia Kasmire" userId="d623be19-69c6-4d1b-89e7-ecc750d13e6c" providerId="ADAL" clId="{B6D4F9A8-BEAE-4D2F-97FB-D56FE58C773D}" dt="2020-09-04T10:26:47.145" v="514" actId="27636"/>
          <ac:spMkLst>
            <pc:docMk/>
            <pc:sldMk cId="1090005421" sldId="309"/>
            <ac:spMk id="2" creationId="{00000000-0000-0000-0000-000000000000}"/>
          </ac:spMkLst>
        </pc:spChg>
        <pc:picChg chg="add mod">
          <ac:chgData name="Julia Kasmire" userId="d623be19-69c6-4d1b-89e7-ecc750d13e6c" providerId="ADAL" clId="{B6D4F9A8-BEAE-4D2F-97FB-D56FE58C773D}" dt="2020-09-04T10:26:27.758" v="499" actId="1036"/>
          <ac:picMkLst>
            <pc:docMk/>
            <pc:sldMk cId="1090005421" sldId="309"/>
            <ac:picMk id="7" creationId="{A7C5EBC4-8B32-49F1-B39A-AD65DCE2DB28}"/>
          </ac:picMkLst>
        </pc:picChg>
      </pc:sldChg>
      <pc:sldChg chg="del">
        <pc:chgData name="Julia Kasmire" userId="d623be19-69c6-4d1b-89e7-ecc750d13e6c" providerId="ADAL" clId="{B6D4F9A8-BEAE-4D2F-97FB-D56FE58C773D}" dt="2020-09-04T10:24:25.302" v="386" actId="47"/>
        <pc:sldMkLst>
          <pc:docMk/>
          <pc:sldMk cId="1979284292" sldId="311"/>
        </pc:sldMkLst>
      </pc:sldChg>
      <pc:sldChg chg="modSp mod">
        <pc:chgData name="Julia Kasmire" userId="d623be19-69c6-4d1b-89e7-ecc750d13e6c" providerId="ADAL" clId="{B6D4F9A8-BEAE-4D2F-97FB-D56FE58C773D}" dt="2020-09-04T10:25:19.495" v="471" actId="20577"/>
        <pc:sldMkLst>
          <pc:docMk/>
          <pc:sldMk cId="2756717996" sldId="312"/>
        </pc:sldMkLst>
        <pc:spChg chg="mod">
          <ac:chgData name="Julia Kasmire" userId="d623be19-69c6-4d1b-89e7-ecc750d13e6c" providerId="ADAL" clId="{B6D4F9A8-BEAE-4D2F-97FB-D56FE58C773D}" dt="2020-09-04T10:25:19.495" v="471" actId="20577"/>
          <ac:spMkLst>
            <pc:docMk/>
            <pc:sldMk cId="2756717996" sldId="312"/>
            <ac:spMk id="4" creationId="{B7AF44CB-006F-485B-A554-1EC2FA79B641}"/>
          </ac:spMkLst>
        </pc:spChg>
      </pc:sldChg>
      <pc:sldMasterChg chg="modSldLayout">
        <pc:chgData name="Julia Kasmire" userId="d623be19-69c6-4d1b-89e7-ecc750d13e6c" providerId="ADAL" clId="{B6D4F9A8-BEAE-4D2F-97FB-D56FE58C773D}" dt="2020-09-04T10:21:48.790" v="61" actId="20577"/>
        <pc:sldMasterMkLst>
          <pc:docMk/>
          <pc:sldMasterMk cId="282512926" sldId="2147483648"/>
        </pc:sldMasterMkLst>
        <pc:sldLayoutChg chg="modSp mod">
          <pc:chgData name="Julia Kasmire" userId="d623be19-69c6-4d1b-89e7-ecc750d13e6c" providerId="ADAL" clId="{B6D4F9A8-BEAE-4D2F-97FB-D56FE58C773D}" dt="2020-09-04T10:21:48.790" v="61" actId="20577"/>
          <pc:sldLayoutMkLst>
            <pc:docMk/>
            <pc:sldMasterMk cId="282512926" sldId="2147483648"/>
            <pc:sldLayoutMk cId="1749587117" sldId="2147483672"/>
          </pc:sldLayoutMkLst>
          <pc:spChg chg="mod">
            <ac:chgData name="Julia Kasmire" userId="d623be19-69c6-4d1b-89e7-ecc750d13e6c" providerId="ADAL" clId="{B6D4F9A8-BEAE-4D2F-97FB-D56FE58C773D}" dt="2020-09-04T10:21:48.790" v="61" actId="20577"/>
            <ac:spMkLst>
              <pc:docMk/>
              <pc:sldMasterMk cId="282512926" sldId="2147483648"/>
              <pc:sldLayoutMk cId="1749587117" sldId="2147483672"/>
              <ac:spMk id="3" creationId="{00000000-0000-0000-0000-000000000000}"/>
            </ac:spMkLst>
          </pc:spChg>
        </pc:sldLayoutChg>
      </pc:sldMasterChg>
    </pc:docChg>
  </pc:docChgLst>
  <pc:docChgLst>
    <pc:chgData name="Julia Kasmire" userId="d623be19-69c6-4d1b-89e7-ecc750d13e6c" providerId="ADAL" clId="{B6EC8B24-EE4E-4FB5-BAC6-F52A48EA185B}"/>
    <pc:docChg chg="addSld delSld">
      <pc:chgData name="Julia Kasmire" userId="d623be19-69c6-4d1b-89e7-ecc750d13e6c" providerId="ADAL" clId="{B6EC8B24-EE4E-4FB5-BAC6-F52A48EA185B}" dt="2020-11-09T15:10:47.353" v="4" actId="47"/>
      <pc:docMkLst>
        <pc:docMk/>
      </pc:docMkLst>
      <pc:sldChg chg="add del">
        <pc:chgData name="Julia Kasmire" userId="d623be19-69c6-4d1b-89e7-ecc750d13e6c" providerId="ADAL" clId="{B6EC8B24-EE4E-4FB5-BAC6-F52A48EA185B}" dt="2020-11-09T15:10:38.261" v="1" actId="47"/>
        <pc:sldMkLst>
          <pc:docMk/>
          <pc:sldMk cId="2389858127" sldId="313"/>
        </pc:sldMkLst>
      </pc:sldChg>
      <pc:sldChg chg="add del replId">
        <pc:chgData name="Julia Kasmire" userId="d623be19-69c6-4d1b-89e7-ecc750d13e6c" providerId="ADAL" clId="{B6EC8B24-EE4E-4FB5-BAC6-F52A48EA185B}" dt="2020-11-09T15:10:39.759" v="2" actId="47"/>
        <pc:sldMkLst>
          <pc:docMk/>
          <pc:sldMk cId="3744863571" sldId="314"/>
        </pc:sldMkLst>
      </pc:sldChg>
      <pc:sldChg chg="add del replId">
        <pc:chgData name="Julia Kasmire" userId="d623be19-69c6-4d1b-89e7-ecc750d13e6c" providerId="ADAL" clId="{B6EC8B24-EE4E-4FB5-BAC6-F52A48EA185B}" dt="2020-11-09T15:10:42.075" v="3" actId="47"/>
        <pc:sldMkLst>
          <pc:docMk/>
          <pc:sldMk cId="2877255554" sldId="315"/>
        </pc:sldMkLst>
      </pc:sldChg>
      <pc:sldChg chg="add del replId">
        <pc:chgData name="Julia Kasmire" userId="d623be19-69c6-4d1b-89e7-ecc750d13e6c" providerId="ADAL" clId="{B6EC8B24-EE4E-4FB5-BAC6-F52A48EA185B}" dt="2020-11-09T15:10:47.353" v="4" actId="47"/>
        <pc:sldMkLst>
          <pc:docMk/>
          <pc:sldMk cId="4005054793"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15/01/2021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BA0F8-CAD1-47D9-B693-3999CC1D7BA6}" type="datetimeFigureOut">
              <a:rPr lang="en-GB" smtClean="0"/>
              <a:t>15/01/2021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0AB28-7214-4921-9AEE-40B3256049C0}" type="slidenum">
              <a:rPr lang="en-GB" smtClean="0"/>
              <a:t>‹#›</a:t>
            </a:fld>
            <a:endParaRPr lang="en-GB"/>
          </a:p>
        </p:txBody>
      </p:sp>
    </p:spTree>
    <p:extLst>
      <p:ext uri="{BB962C8B-B14F-4D97-AF65-F5344CB8AC3E}">
        <p14:creationId xmlns:p14="http://schemas.microsoft.com/office/powerpoint/2010/main" val="264973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linkedin.com/2017/december/7/the-fastest-growing-jobs-in-the-u-s-based-on-linkedin-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Hello! My name is </a:t>
            </a:r>
            <a:r>
              <a:rPr lang="en-GB" baseline="0" dirty="0" err="1"/>
              <a:t>Dr.</a:t>
            </a:r>
            <a:r>
              <a:rPr lang="en-GB" baseline="0" dirty="0"/>
              <a:t> Julia Kasmire and I work in the Computational Social Science Training Team with the UK Data services. </a:t>
            </a:r>
            <a:br>
              <a:rPr lang="en-GB" baseline="0" dirty="0">
                <a:cs typeface="+mn-lt"/>
              </a:rPr>
            </a:br>
            <a:br>
              <a:rPr lang="en-GB" baseline="0" dirty="0">
                <a:cs typeface="+mn-lt"/>
              </a:rPr>
            </a:br>
            <a:r>
              <a:rPr lang="en-GB" baseline="0" dirty="0"/>
              <a:t>BLAH BLAH BLAH</a:t>
            </a:r>
            <a:endParaRPr lang="en-US" dirty="0"/>
          </a:p>
          <a:p>
            <a:endParaRPr lang="en-GB" baseline="0" dirty="0">
              <a:cs typeface="Calibri" panose="020F0502020204030204"/>
            </a:endParaRPr>
          </a:p>
          <a:p>
            <a:pPr>
              <a:buFont typeface="Arial" pitchFamily="34" charset="0"/>
              <a:buNone/>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0B0AB28-7214-4921-9AEE-40B3256049C0}" type="slidenum">
              <a:rPr lang="en-GB" smtClean="0"/>
              <a:t>1</a:t>
            </a:fld>
            <a:endParaRPr lang="en-GB"/>
          </a:p>
        </p:txBody>
      </p:sp>
    </p:spTree>
    <p:extLst>
      <p:ext uri="{BB962C8B-B14F-4D97-AF65-F5344CB8AC3E}">
        <p14:creationId xmlns:p14="http://schemas.microsoft.com/office/powerpoint/2010/main" val="355282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t>
            </a:r>
            <a:r>
              <a:rPr lang="en-US" altLang="zh-CN" dirty="0" err="1"/>
              <a:t>organisations</a:t>
            </a:r>
            <a:r>
              <a:rPr lang="en-US" altLang="zh-CN" dirty="0"/>
              <a:t> all know that the raw data itself is not a treasure. Only if data is attached with good preparation and proper analytics, it can then provide actionable knowledge, so that we can get insights or findings that we want. </a:t>
            </a:r>
          </a:p>
          <a:p>
            <a:endParaRPr lang="en-US" altLang="zh-CN"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 companies in real world, especially the big, international ones, put much effort in thinking about how to use data or provide more service around data. E.g. you may have heard of Google trends, some scholars use it to track the change of popularity of something that they want to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t>
            </a:r>
            <a:r>
              <a:rPr lang="en-GB" altLang="zh-CN" sz="1200" kern="100" dirty="0">
                <a:ea typeface="等线" panose="02010600030101010101" pitchFamily="2" charset="-122"/>
                <a:cs typeface="Arial" panose="020B0604020202020204" pitchFamily="34" charset="0"/>
              </a:rPr>
              <a:t>d</a:t>
            </a:r>
            <a:r>
              <a:rPr lang="en-GB" altLang="zh-CN" sz="1200" kern="100" dirty="0">
                <a:effectLst/>
                <a:ea typeface="等线" panose="02010600030101010101" pitchFamily="2" charset="-122"/>
                <a:cs typeface="Arial" panose="020B0604020202020204" pitchFamily="34" charset="0"/>
              </a:rPr>
              <a:t>igital banking, where you can find a personalised page or reports within the banks app in your </a:t>
            </a:r>
            <a:r>
              <a:rPr lang="en-GB" altLang="zh-CN" sz="1200" kern="100" dirty="0" err="1">
                <a:effectLst/>
                <a:ea typeface="等线" panose="02010600030101010101" pitchFamily="2" charset="-122"/>
                <a:cs typeface="Arial" panose="020B0604020202020204" pitchFamily="34" charset="0"/>
              </a:rPr>
              <a:t>cellphones</a:t>
            </a: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t>
            </a:r>
            <a:r>
              <a:rPr lang="en-GB" altLang="zh-CN" sz="1200" kern="100" dirty="0" err="1">
                <a:effectLst/>
                <a:ea typeface="等线" panose="02010600030101010101" pitchFamily="2" charset="-122"/>
                <a:cs typeface="Arial" panose="020B0604020202020204" pitchFamily="34" charset="0"/>
              </a:rPr>
              <a:t>Youtube</a:t>
            </a:r>
            <a:r>
              <a:rPr lang="en-GB" altLang="zh-CN" sz="1200" kern="100" dirty="0">
                <a:effectLst/>
                <a:ea typeface="等线" panose="02010600030101010101" pitchFamily="2" charset="-122"/>
                <a:cs typeface="Arial" panose="020B0604020202020204" pitchFamily="34" charset="0"/>
              </a:rPr>
              <a:t> analysis, many youtubers use it to see what kind of content will make them lose their audience so that they can avoid it next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 typical example is Amazon recommendation. When you log into your amazon account, you can always see a lot of automatic recommendations for you that allure you to make the orders. They are all based on you past searches and purchases.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some sense, we can say that the world nowadays is full of pitfalls. As your data is almost recorded every second, the businesses will collect the data, analyse them and then create more strategic presentations or products to attract your attention.  And you find yourself spend more time and money on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without doubts, this phenomenon going to be more and more severe in the following decades. </a:t>
            </a:r>
            <a:endParaRPr lang="zh-CN" altLang="zh-CN" sz="1200" kern="100" dirty="0">
              <a:effectLst/>
              <a:ea typeface="等线"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10</a:t>
            </a:fld>
            <a:endParaRPr lang="en-GB"/>
          </a:p>
        </p:txBody>
      </p:sp>
    </p:spTree>
    <p:extLst>
      <p:ext uri="{BB962C8B-B14F-4D97-AF65-F5344CB8AC3E}">
        <p14:creationId xmlns:p14="http://schemas.microsoft.com/office/powerpoint/2010/main" val="43092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Well. It should be minded that although all these applications sounds pretty direct and easy, there’s a big gap between the expectation and the reality of this work. I think this picture is a really good presentation. Real data analytics is full of challenges. And some challenges might be very time-consuming, or even be impossible to overcome.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Rather than developing the fancy algorithms or plot the eye-catching figures, much time and effort are spent on data collection and preparation. </a:t>
            </a:r>
            <a:r>
              <a:rPr lang="en-GB" altLang="zh-CN" sz="1200" kern="100" dirty="0">
                <a:effectLst/>
                <a:ea typeface="等线" panose="02010600030101010101" pitchFamily="2" charset="-122"/>
                <a:cs typeface="Arial" panose="020B0604020202020204" pitchFamily="34" charset="0"/>
              </a:rPr>
              <a:t>Forbes found that “Data preparation accounts for about 80% of the work of data scientists”. In particular, 19% is spent on collecting data sets and 69% is spent on cleaning and organising data. and other tasks like xx are very little in comparison. </a:t>
            </a: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11</a:t>
            </a:fld>
            <a:endParaRPr lang="en-GB"/>
          </a:p>
        </p:txBody>
      </p:sp>
    </p:spTree>
    <p:extLst>
      <p:ext uri="{BB962C8B-B14F-4D97-AF65-F5344CB8AC3E}">
        <p14:creationId xmlns:p14="http://schemas.microsoft.com/office/powerpoint/2010/main" val="244792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kern="100" dirty="0">
                <a:effectLst/>
                <a:ea typeface="等线" panose="02010600030101010101" pitchFamily="2" charset="-122"/>
                <a:cs typeface="Arial" panose="020B0604020202020204" pitchFamily="34" charset="0"/>
              </a:rPr>
              <a:t>it is not unfair to say that </a:t>
            </a:r>
            <a:r>
              <a:rPr lang="en-GB" altLang="zh-CN" sz="2800" kern="100" dirty="0">
                <a:effectLst/>
                <a:ea typeface="等线" panose="02010600030101010101" pitchFamily="2" charset="-122"/>
                <a:cs typeface="Arial" panose="020B0604020202020204" pitchFamily="34" charset="0"/>
              </a:rPr>
              <a:t>Data preparation is crucial for getting meaningful results from data analytics. </a:t>
            </a:r>
          </a:p>
          <a:p>
            <a:r>
              <a:rPr lang="en-US" altLang="zh-CN" sz="2400" kern="100" dirty="0">
                <a:effectLst/>
                <a:ea typeface="等线" panose="02010600030101010101" pitchFamily="2" charset="-122"/>
                <a:cs typeface="Arial" panose="020B0604020202020204" pitchFamily="34" charset="0"/>
              </a:rPr>
              <a:t>Not enough time for satisfactory analytics upon pre-processed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ea typeface="等线" panose="02010600030101010101" pitchFamily="2" charset="-122"/>
                <a:cs typeface="Arial" panose="020B0604020202020204" pitchFamily="34" charset="0"/>
              </a:rPr>
              <a:t>Insufficiently prepared data leads to ‘Garbage in, Garbage out’ (GIGO), </a:t>
            </a: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 a computer science acronym that implies bad input will result in bad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Which is the message of this picture. It says that if xxx.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So although data </a:t>
            </a:r>
            <a:r>
              <a:rPr lang="en-GB" altLang="zh-CN" sz="2400" kern="100" dirty="0" err="1">
                <a:effectLst/>
                <a:latin typeface="等线" panose="02010600030101010101" pitchFamily="2" charset="-122"/>
                <a:ea typeface="等线" panose="02010600030101010101" pitchFamily="2" charset="-122"/>
                <a:cs typeface="Times New Roman" panose="02020603050405020304" pitchFamily="18" charset="0"/>
              </a:rPr>
              <a:t>preprocessing</a:t>
            </a: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 may not appear in your research plan or in your methodology plan, please don’t forget or underestimate it. It is very crucial. </a:t>
            </a:r>
          </a:p>
          <a:p>
            <a:endParaRPr lang="zh-CN" altLang="zh-CN" sz="2400" kern="100" dirty="0">
              <a:effectLst/>
              <a:ea typeface="等线" panose="02010600030101010101" pitchFamily="2" charset="-122"/>
              <a:cs typeface="Arial" panose="020B0604020202020204" pitchFamily="34" charset="0"/>
            </a:endParaRPr>
          </a:p>
          <a:p>
            <a:endParaRPr lang="zh-CN" altLang="en-US" sz="28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12</a:t>
            </a:fld>
            <a:endParaRPr lang="en-GB"/>
          </a:p>
        </p:txBody>
      </p:sp>
    </p:spTree>
    <p:extLst>
      <p:ext uri="{BB962C8B-B14F-4D97-AF65-F5344CB8AC3E}">
        <p14:creationId xmlns:p14="http://schemas.microsoft.com/office/powerpoint/2010/main" val="11429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ways to check the quality of your data. And here I’d like to cover 2 common ways. </a:t>
            </a:r>
          </a:p>
          <a:p>
            <a:endParaRPr lang="en-US" altLang="zh-CN" dirty="0"/>
          </a:p>
          <a:p>
            <a:r>
              <a:rPr lang="en-US" altLang="zh-CN" dirty="0"/>
              <a:t>One is to use Metadata. </a:t>
            </a:r>
            <a:r>
              <a:rPr lang="en-US" altLang="zh-CN" sz="1200" dirty="0">
                <a:cs typeface="Arial" panose="020B0604020202020204" pitchFamily="34" charset="0"/>
              </a:rPr>
              <a:t>Meta data: </a:t>
            </a:r>
            <a:r>
              <a:rPr lang="en-GB" altLang="zh-CN" sz="1200" kern="100" dirty="0">
                <a:ea typeface="等线" panose="02010600030101010101" pitchFamily="2" charset="-122"/>
                <a:cs typeface="Arial" panose="020B0604020202020204" pitchFamily="34" charset="0"/>
              </a:rPr>
              <a:t>“data about data” </a:t>
            </a:r>
            <a:endParaRPr lang="en-US" altLang="zh-CN" sz="1200" dirty="0">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 Motivation is to better understand the data, including its availability, types, quantity, complexity, among others. </a:t>
            </a:r>
            <a:endParaRPr lang="zh-CN" altLang="zh-CN" sz="1200" kern="100" dirty="0">
              <a:effectLst/>
              <a:ea typeface="等线" panose="02010600030101010101" pitchFamily="2" charset="-122"/>
              <a:cs typeface="Arial" panose="020B0604020202020204" pitchFamily="34" charset="0"/>
            </a:endParaRPr>
          </a:p>
          <a:p>
            <a:endParaRPr lang="en-US" altLang="zh-CN" sz="1200" dirty="0">
              <a:cs typeface="Arial" panose="020B0604020202020204" pitchFamily="34" charset="0"/>
            </a:endParaRPr>
          </a:p>
          <a:p>
            <a:r>
              <a:rPr lang="en-US" altLang="zh-CN" sz="1200" dirty="0">
                <a:cs typeface="Arial" panose="020B0604020202020204" pitchFamily="34" charset="0"/>
              </a:rPr>
              <a:t>Another is one Exploratory Data Analysis (EDA). EDA is widely used in data analytics and one of its functions is to check data quality. It is An approach to analyzing data sets to summarize their main characteristics, often with visual methods. EDA is primarily for seeing what the data can tell us before the formal modeling or hypothesis testing task</a:t>
            </a:r>
          </a:p>
          <a:p>
            <a:endParaRPr lang="en-US" altLang="zh-CN" sz="1200" dirty="0">
              <a:cs typeface="Arial" panose="020B0604020202020204" pitchFamily="34" charset="0"/>
            </a:endParaRPr>
          </a:p>
          <a:p>
            <a:r>
              <a:rPr lang="en-US" altLang="zh-CN" sz="1200" dirty="0">
                <a:cs typeface="Arial" panose="020B0604020202020204" pitchFamily="34" charset="0"/>
              </a:rPr>
              <a:t>e.g. if I have sales at hand and I want to build a model to predict the performance of next month, then maybe I’ll start with EDA to do some random exploration, such as creating histograms to see whether there are any region stands out from the rest or if weekends have clear higher income. </a:t>
            </a: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13</a:t>
            </a:fld>
            <a:endParaRPr lang="en-GB"/>
          </a:p>
        </p:txBody>
      </p:sp>
    </p:spTree>
    <p:extLst>
      <p:ext uri="{BB962C8B-B14F-4D97-AF65-F5344CB8AC3E}">
        <p14:creationId xmlns:p14="http://schemas.microsoft.com/office/powerpoint/2010/main" val="70622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Among others,  the source of data is very crucial to determine the data quality from the very beginning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many ways to collect the data.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If you run your own business which generates data itself, then you might think about build a data warehouse to store the data and organise it as you wish, and the data can be easily retrieved when needed. But that usually costs a lot. </a:t>
            </a: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Or, you can scrape data from a website to collect the raw data yourself. that usually takes longer time to pre-process it as the data tends to be dirty. E.g. the price may be shown as a piece of text rather than a number as </a:t>
            </a:r>
            <a:r>
              <a:rPr lang="en-GB"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as</a:t>
            </a: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 you want. But the good point is that you can customise the data structure while collecting the data.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Alternatively, you can use the ready-made data sources. E.g.</a:t>
            </a:r>
            <a:r>
              <a:rPr lang="en-US" altLang="zh-CN" sz="1200" dirty="0"/>
              <a:t>Statista which is usually for business data, and also World Bank, UKDS.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14</a:t>
            </a:fld>
            <a:endParaRPr lang="en-GB"/>
          </a:p>
        </p:txBody>
      </p:sp>
    </p:spTree>
    <p:extLst>
      <p:ext uri="{BB962C8B-B14F-4D97-AF65-F5344CB8AC3E}">
        <p14:creationId xmlns:p14="http://schemas.microsoft.com/office/powerpoint/2010/main" val="280889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You can find a lot open source data on UKDS website, including xx.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you can also access data from other providers and use UKDS API to customise the layout as you want and then export the data.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 data is usually clean and this might save much time for data reduction or integration. </a:t>
            </a: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detailed instructions on how to access and use the data</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15</a:t>
            </a:fld>
            <a:endParaRPr lang="en-GB"/>
          </a:p>
        </p:txBody>
      </p:sp>
    </p:spTree>
    <p:extLst>
      <p:ext uri="{BB962C8B-B14F-4D97-AF65-F5344CB8AC3E}">
        <p14:creationId xmlns:p14="http://schemas.microsoft.com/office/powerpoint/2010/main" val="1272993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[pause]</a:t>
            </a:r>
          </a:p>
          <a:p>
            <a:r>
              <a:rPr lang="en-US" altLang="zh-CN" b="0" dirty="0"/>
              <a:t>So that’s it for the context and for collecting data. </a:t>
            </a:r>
          </a:p>
          <a:p>
            <a:r>
              <a:rPr lang="en-US" altLang="zh-CN" b="0" dirty="0"/>
              <a:t>And then you may ask again, what do we do in typical data preprocessing after we have the data at hand?</a:t>
            </a:r>
          </a:p>
          <a:p>
            <a:r>
              <a:rPr lang="en-US" altLang="zh-CN" sz="1200" b="0" dirty="0"/>
              <a:t>Major Tasks in Data Pre-processing includes xx</a:t>
            </a:r>
            <a:endParaRPr lang="en-US" altLang="zh-CN" b="0" dirty="0"/>
          </a:p>
          <a:p>
            <a:endParaRPr lang="en-US" altLang="zh-CN" b="0" dirty="0"/>
          </a:p>
        </p:txBody>
      </p:sp>
      <p:sp>
        <p:nvSpPr>
          <p:cNvPr id="4" name="灯片编号占位符 3"/>
          <p:cNvSpPr>
            <a:spLocks noGrp="1"/>
          </p:cNvSpPr>
          <p:nvPr>
            <p:ph type="sldNum" sz="quarter" idx="5"/>
          </p:nvPr>
        </p:nvSpPr>
        <p:spPr/>
        <p:txBody>
          <a:bodyPr/>
          <a:lstStyle/>
          <a:p>
            <a:fld id="{70B0AB28-7214-4921-9AEE-40B3256049C0}" type="slidenum">
              <a:rPr lang="en-GB" smtClean="0"/>
              <a:t>16</a:t>
            </a:fld>
            <a:endParaRPr lang="en-GB"/>
          </a:p>
        </p:txBody>
      </p:sp>
    </p:spTree>
    <p:extLst>
      <p:ext uri="{BB962C8B-B14F-4D97-AF65-F5344CB8AC3E}">
        <p14:creationId xmlns:p14="http://schemas.microsoft.com/office/powerpoint/2010/main" val="94011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Please bear in mind that xx. As I said there’s no recipe or standard atm for data preprocessing. All these tasks are just the most common ones. In fact, it’s quite often that you’ll have to repeat some of them multiple times. E.g. after reading the metadata, you clean the data to deal with null at the beginning.  And then join the tables create new missing values, and clean it again. </a:t>
            </a:r>
          </a:p>
          <a:p>
            <a:endParaRPr lang="en-US" altLang="zh-CN" dirty="0"/>
          </a:p>
          <a:p>
            <a:r>
              <a:rPr lang="en-US" altLang="zh-CN" dirty="0"/>
              <a:t>In the rest of today’s session, I’m going to talk about the first entry, data integration. And for next Thursday I’m going to cover how to clean, reduce, and transform the data.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17</a:t>
            </a:fld>
            <a:endParaRPr lang="en-GB"/>
          </a:p>
        </p:txBody>
      </p:sp>
    </p:spTree>
    <p:extLst>
      <p:ext uri="{BB962C8B-B14F-4D97-AF65-F5344CB8AC3E}">
        <p14:creationId xmlns:p14="http://schemas.microsoft.com/office/powerpoint/2010/main" val="4015701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By definition, Data integration is combining data from multiple sources into a unified view. The benefits include: </a:t>
            </a:r>
          </a:p>
          <a:p>
            <a:pPr marL="0" indent="0">
              <a:buNone/>
            </a:pPr>
            <a:r>
              <a:rPr lang="en-US" altLang="zh-CN" sz="1200" dirty="0"/>
              <a:t>	- To improve data quality</a:t>
            </a:r>
          </a:p>
          <a:p>
            <a:pPr marL="0" indent="0">
              <a:buNone/>
            </a:pPr>
            <a:r>
              <a:rPr lang="en-US" altLang="zh-CN" sz="1200" dirty="0"/>
              <a:t>	- To enrich data with additional information</a:t>
            </a:r>
          </a:p>
          <a:p>
            <a:pPr marL="0" indent="0">
              <a:buNone/>
            </a:pPr>
            <a:r>
              <a:rPr lang="en-US" altLang="zh-CN" sz="1200" dirty="0"/>
              <a:t>	- To allow reliable data analytics and beyond</a:t>
            </a:r>
          </a:p>
          <a:p>
            <a:pPr marL="0" indent="0">
              <a:buNone/>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Data integration is kind of an unavoidable step to some extent. As it is not common that all information will be stored in one spreadsheet. For example, I have a dataset on hotel information, including name, city, star level, etc. which is very static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another dataset of reservations, including customer, hotel name, payment method, price, etc. which is always updated.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if I want to find which features of the hotel determine hotel’s popularity, then I’ll first need to link the two tables based on the hotel name, or hotel id </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18</a:t>
            </a:fld>
            <a:endParaRPr lang="en-GB"/>
          </a:p>
        </p:txBody>
      </p:sp>
    </p:spTree>
    <p:extLst>
      <p:ext uri="{BB962C8B-B14F-4D97-AF65-F5344CB8AC3E}">
        <p14:creationId xmlns:p14="http://schemas.microsoft.com/office/powerpoint/2010/main" val="138714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Usually, Integrating in-house data within data warehouse together is relatively straightforward (with common attributes and structures across schemas).</a:t>
            </a:r>
          </a:p>
          <a:p>
            <a:r>
              <a:rPr lang="en-US" altLang="zh-CN" sz="1200" dirty="0"/>
              <a:t>For example, joining the tables. </a:t>
            </a:r>
            <a:endParaRPr lang="zh-CN" altLang="en-US" sz="1200"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19</a:t>
            </a:fld>
            <a:endParaRPr lang="en-GB"/>
          </a:p>
        </p:txBody>
      </p:sp>
    </p:spTree>
    <p:extLst>
      <p:ext uri="{BB962C8B-B14F-4D97-AF65-F5344CB8AC3E}">
        <p14:creationId xmlns:p14="http://schemas.microsoft.com/office/powerpoint/2010/main" val="133363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2</a:t>
            </a:fld>
            <a:endParaRPr lang="en-GB"/>
          </a:p>
        </p:txBody>
      </p:sp>
    </p:spTree>
    <p:extLst>
      <p:ext uri="{BB962C8B-B14F-4D97-AF65-F5344CB8AC3E}">
        <p14:creationId xmlns:p14="http://schemas.microsoft.com/office/powerpoint/2010/main" val="235383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As the name indicates, Joining tables enable you to extract and simultaneously process data from more than one table.</a:t>
            </a:r>
          </a:p>
          <a:p>
            <a:endParaRPr lang="en-US" altLang="zh-CN" sz="1200" dirty="0"/>
          </a:p>
          <a:p>
            <a:r>
              <a:rPr lang="en-US" altLang="zh-CN" sz="1200" dirty="0"/>
              <a:t>There are four types of join, xx. </a:t>
            </a:r>
          </a:p>
          <a:p>
            <a:endParaRPr lang="en-US" altLang="zh-CN" sz="1200" dirty="0"/>
          </a:p>
          <a:p>
            <a:r>
              <a:rPr lang="en-US" altLang="zh-CN" dirty="0"/>
              <a:t>Notice that the methods are quite common in various applications and languages. So </a:t>
            </a:r>
            <a:r>
              <a:rPr lang="en-US" altLang="zh-CN" dirty="0" err="1"/>
              <a:t>sql</a:t>
            </a:r>
            <a:r>
              <a:rPr lang="en-US" altLang="zh-CN" dirty="0"/>
              <a:t> and python may have different joining commands, but you can always select which join you want to use</a:t>
            </a:r>
          </a:p>
          <a:p>
            <a:endParaRPr lang="en-US" altLang="zh-CN" dirty="0"/>
          </a:p>
          <a:p>
            <a:r>
              <a:rPr lang="en-US" altLang="zh-CN" dirty="0"/>
              <a:t>Also, remember to recheck data quality after the joining, as sometimes new missing values or unexpected rows might be created during the joining process. </a:t>
            </a:r>
          </a:p>
        </p:txBody>
      </p:sp>
      <p:sp>
        <p:nvSpPr>
          <p:cNvPr id="4" name="灯片编号占位符 3"/>
          <p:cNvSpPr>
            <a:spLocks noGrp="1"/>
          </p:cNvSpPr>
          <p:nvPr>
            <p:ph type="sldNum" sz="quarter" idx="5"/>
          </p:nvPr>
        </p:nvSpPr>
        <p:spPr/>
        <p:txBody>
          <a:bodyPr/>
          <a:lstStyle/>
          <a:p>
            <a:fld id="{70B0AB28-7214-4921-9AEE-40B3256049C0}" type="slidenum">
              <a:rPr lang="en-GB" smtClean="0"/>
              <a:t>20</a:t>
            </a:fld>
            <a:endParaRPr lang="en-GB"/>
          </a:p>
        </p:txBody>
      </p:sp>
    </p:spTree>
    <p:extLst>
      <p:ext uri="{BB962C8B-B14F-4D97-AF65-F5344CB8AC3E}">
        <p14:creationId xmlns:p14="http://schemas.microsoft.com/office/powerpoint/2010/main" val="88191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21</a:t>
            </a:fld>
            <a:endParaRPr lang="en-GB"/>
          </a:p>
        </p:txBody>
      </p:sp>
    </p:spTree>
    <p:extLst>
      <p:ext uri="{BB962C8B-B14F-4D97-AF65-F5344CB8AC3E}">
        <p14:creationId xmlns:p14="http://schemas.microsoft.com/office/powerpoint/2010/main" val="188279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22</a:t>
            </a:fld>
            <a:endParaRPr lang="en-GB"/>
          </a:p>
        </p:txBody>
      </p:sp>
    </p:spTree>
    <p:extLst>
      <p:ext uri="{BB962C8B-B14F-4D97-AF65-F5344CB8AC3E}">
        <p14:creationId xmlns:p14="http://schemas.microsoft.com/office/powerpoint/2010/main" val="3718764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method is sensitive to the order of the table in the command. Be careful on which table you put first.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23</a:t>
            </a:fld>
            <a:endParaRPr lang="en-GB"/>
          </a:p>
        </p:txBody>
      </p:sp>
    </p:spTree>
    <p:extLst>
      <p:ext uri="{BB962C8B-B14F-4D97-AF65-F5344CB8AC3E}">
        <p14:creationId xmlns:p14="http://schemas.microsoft.com/office/powerpoint/2010/main" val="1528012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b="0" kern="100" dirty="0">
                <a:effectLst/>
                <a:ea typeface="等线" panose="02010600030101010101" pitchFamily="2" charset="-122"/>
                <a:cs typeface="Arial" panose="020B0604020202020204" pitchFamily="34" charset="0"/>
              </a:rPr>
              <a:t>Data integration is not an easy job, as there are many difficulties. </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First is Database heterogeneity, including </a:t>
            </a:r>
            <a:r>
              <a:rPr lang="en-US" altLang="zh-CN" sz="1200" b="0" kern="100" dirty="0">
                <a:solidFill>
                  <a:srgbClr val="0066FF"/>
                </a:solidFill>
                <a:effectLst/>
                <a:ea typeface="等线" panose="02010600030101010101" pitchFamily="2" charset="-122"/>
                <a:cs typeface="Arial" panose="020B0604020202020204" pitchFamily="34" charset="0"/>
              </a:rPr>
              <a:t>System Heterogeneity and schematic heterogeneity. </a:t>
            </a:r>
          </a:p>
          <a:p>
            <a:pPr algn="just"/>
            <a:r>
              <a:rPr lang="en-US" altLang="zh-CN" sz="1200" b="0" kern="100" dirty="0">
                <a:solidFill>
                  <a:srgbClr val="0066FF"/>
                </a:solidFill>
                <a:effectLst/>
                <a:ea typeface="等线" panose="02010600030101010101" pitchFamily="2" charset="-122"/>
                <a:cs typeface="Arial" panose="020B0604020202020204" pitchFamily="34" charset="0"/>
              </a:rPr>
              <a:t>System het occurs when using </a:t>
            </a:r>
            <a:r>
              <a:rPr lang="en-US" altLang="zh-CN" sz="1200" b="0" kern="100" dirty="0">
                <a:effectLst/>
                <a:ea typeface="等线" panose="02010600030101010101" pitchFamily="2" charset="-122"/>
                <a:cs typeface="Arial" panose="020B0604020202020204" pitchFamily="34" charset="0"/>
              </a:rPr>
              <a:t>different operating system, hardware platforms</a:t>
            </a:r>
          </a:p>
          <a:p>
            <a:pPr algn="just"/>
            <a:r>
              <a:rPr lang="en-US" altLang="zh-CN" sz="1200" b="0" kern="100" dirty="0">
                <a:effectLst/>
                <a:ea typeface="等线" panose="02010600030101010101" pitchFamily="2" charset="-122"/>
                <a:cs typeface="Arial" panose="020B0604020202020204" pitchFamily="34" charset="0"/>
              </a:rPr>
              <a:t>And </a:t>
            </a:r>
            <a:r>
              <a:rPr lang="en-US" altLang="zh-CN" sz="1200" b="0" kern="100" dirty="0">
                <a:solidFill>
                  <a:srgbClr val="0066FF"/>
                </a:solidFill>
                <a:effectLst/>
                <a:ea typeface="等线" panose="02010600030101010101" pitchFamily="2" charset="-122"/>
                <a:cs typeface="Arial" panose="020B0604020202020204" pitchFamily="34" charset="0"/>
              </a:rPr>
              <a:t>Schematic or Structural Heterogeneity refers to cases where</a:t>
            </a:r>
            <a:r>
              <a:rPr lang="en-US" altLang="zh-CN" sz="1200" b="0" kern="100" dirty="0">
                <a:effectLst/>
                <a:ea typeface="等线" panose="02010600030101010101" pitchFamily="2" charset="-122"/>
                <a:cs typeface="Arial" panose="020B0604020202020204" pitchFamily="34" charset="0"/>
              </a:rPr>
              <a:t> the native model or structure to store data differ in data sources, </a:t>
            </a:r>
            <a:r>
              <a:rPr lang="en-US" altLang="zh-CN" sz="1200" b="0" kern="100" dirty="0" err="1">
                <a:effectLst/>
                <a:ea typeface="等线" panose="02010600030101010101" pitchFamily="2" charset="-122"/>
                <a:cs typeface="Arial" panose="020B0604020202020204" pitchFamily="34" charset="0"/>
              </a:rPr>
              <a:t>e.g</a:t>
            </a:r>
            <a:r>
              <a:rPr lang="en-US" altLang="zh-CN" sz="1200" b="0" kern="100" dirty="0">
                <a:effectLst/>
                <a:ea typeface="等线" panose="02010600030101010101" pitchFamily="2" charset="-122"/>
                <a:cs typeface="Arial" panose="020B0604020202020204" pitchFamily="34" charset="0"/>
              </a:rPr>
              <a:t> SQL vs no SQL </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The Second issue is about detecting and resolving data value conflicts.</a:t>
            </a:r>
          </a:p>
          <a:p>
            <a:pPr algn="just"/>
            <a:r>
              <a:rPr lang="en-US" altLang="zh-CN" sz="1200" b="0" kern="100" dirty="0">
                <a:effectLst/>
                <a:ea typeface="等线" panose="02010600030101010101" pitchFamily="2" charset="-122"/>
                <a:cs typeface="Arial" panose="020B0604020202020204" pitchFamily="34" charset="0"/>
              </a:rPr>
              <a:t>For the same real-world entity, attribute values from different sources are different, including different representations, different scales, e.g., metric vs. British units</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Last not least is on Entity identification. </a:t>
            </a:r>
          </a:p>
          <a:p>
            <a:pPr algn="just"/>
            <a:r>
              <a:rPr lang="en-US" altLang="zh-CN" sz="1200" b="0" kern="100" dirty="0">
                <a:effectLst/>
                <a:ea typeface="等线" panose="02010600030101010101" pitchFamily="2" charset="-122"/>
                <a:cs typeface="Arial" panose="020B0604020202020204" pitchFamily="34" charset="0"/>
              </a:rPr>
              <a:t>When integrating data, we may need to identify entities from multiple data sources, but the same entity or attribute may have different names in different databases, e.g., Bill Clinton = William Clinton</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We will discuss this later in data linkage</a:t>
            </a:r>
            <a:endParaRPr lang="zh-CN" altLang="en-US" sz="1200" b="0" dirty="0">
              <a:cs typeface="Arial" panose="020B0604020202020204" pitchFamily="34" charset="0"/>
            </a:endParaRPr>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24</a:t>
            </a:fld>
            <a:endParaRPr lang="en-GB"/>
          </a:p>
        </p:txBody>
      </p:sp>
    </p:spTree>
    <p:extLst>
      <p:ext uri="{BB962C8B-B14F-4D97-AF65-F5344CB8AC3E}">
        <p14:creationId xmlns:p14="http://schemas.microsoft.com/office/powerpoint/2010/main" val="795208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A vivid example is the health surveillance system which is very related to our situation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Data from many different sources need to be collected (including travel and immigration records; doctors, emergency and hospital admissions; drug purchases in pharmacies; animal health data; etc.)</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Such databases can have different formats and </a:t>
            </a:r>
            <a:r>
              <a:rPr lang="en-GB" altLang="zh-CN" sz="1200" kern="100" dirty="0" err="1">
                <a:effectLst/>
                <a:ea typeface="等线" panose="02010600030101010101" pitchFamily="2" charset="-122"/>
                <a:cs typeface="Arial" panose="020B0604020202020204" pitchFamily="34" charset="0"/>
              </a:rPr>
              <a:t>codings</a:t>
            </a:r>
            <a:r>
              <a:rPr lang="en-GB" altLang="zh-CN" sz="1200" kern="100" dirty="0">
                <a:effectLst/>
                <a:ea typeface="等线" panose="02010600030101010101" pitchFamily="2" charset="-122"/>
                <a:cs typeface="Arial" panose="020B0604020202020204" pitchFamily="34" charset="0"/>
              </a:rPr>
              <a:t>, and they usually contain data of different quality</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Volume is one issue, as they can contain many millions of records. </a:t>
            </a:r>
          </a:p>
          <a:p>
            <a:endParaRPr lang="en-GB" altLang="zh-CN" sz="1200" kern="100" dirty="0">
              <a:effectLst/>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Also another issue is privacy and confidentiality, if such data are stored</a:t>
            </a:r>
            <a:r>
              <a:rPr lang="en-US" altLang="zh-CN" sz="1200" kern="100" dirty="0">
                <a:ea typeface="等线" panose="02010600030101010101" pitchFamily="2" charset="-122"/>
                <a:cs typeface="Arial" panose="020B0604020202020204" pitchFamily="34" charset="0"/>
              </a:rPr>
              <a:t> </a:t>
            </a:r>
            <a:r>
              <a:rPr lang="en-GB" altLang="zh-CN" sz="1200" dirty="0">
                <a:effectLst/>
                <a:cs typeface="Arial" panose="020B0604020202020204" pitchFamily="34" charset="0"/>
              </a:rPr>
              <a:t>and linked at a central location and without proper regulations</a:t>
            </a:r>
            <a:endParaRPr lang="zh-CN" altLang="zh-CN" sz="1200" kern="100" dirty="0">
              <a:effectLst/>
              <a:ea typeface="等线" panose="02010600030101010101" pitchFamily="2" charset="-122"/>
              <a:cs typeface="Arial" panose="020B0604020202020204" pitchFamily="34" charset="0"/>
            </a:endParaRPr>
          </a:p>
          <a:p>
            <a:endParaRPr lang="zh-CN" alt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25</a:t>
            </a:fld>
            <a:endParaRPr lang="en-GB"/>
          </a:p>
        </p:txBody>
      </p:sp>
    </p:spTree>
    <p:extLst>
      <p:ext uri="{BB962C8B-B14F-4D97-AF65-F5344CB8AC3E}">
        <p14:creationId xmlns:p14="http://schemas.microsoft.com/office/powerpoint/2010/main" val="393173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two part of data integration is data linkage and data enrichment. They are relatively more complicated and not always need, so I won’t go deep into it. But I think it’s always good to know them in case you may encounter it in some days. </a:t>
            </a:r>
          </a:p>
          <a:p>
            <a:endParaRPr lang="en-US" altLang="zh-CN" dirty="0"/>
          </a:p>
          <a:p>
            <a:r>
              <a:rPr lang="en-US" altLang="zh-CN" sz="1200" b="1" dirty="0">
                <a:solidFill>
                  <a:srgbClr val="0066FF"/>
                </a:solidFill>
              </a:rPr>
              <a:t>Data linkage </a:t>
            </a:r>
            <a:r>
              <a:rPr lang="en-US" altLang="zh-CN" sz="1200" dirty="0"/>
              <a:t>is the process of bringing together information from two different records that are believed to belong to the same entity based on matching variables. It is also known as record linkage, data  matching, entity identification, etc.</a:t>
            </a:r>
          </a:p>
          <a:p>
            <a:endParaRPr lang="en-US" altLang="zh-CN" sz="1200" dirty="0"/>
          </a:p>
          <a:p>
            <a:r>
              <a:rPr lang="en-US" altLang="zh-CN" sz="1200" dirty="0"/>
              <a:t>It is a challenging task if there are errors in the key variables that are used to link the data </a:t>
            </a:r>
          </a:p>
          <a:p>
            <a:endParaRPr lang="zh-CN" altLang="en-US" sz="1200"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26</a:t>
            </a:fld>
            <a:endParaRPr lang="en-GB"/>
          </a:p>
        </p:txBody>
      </p:sp>
    </p:spTree>
    <p:extLst>
      <p:ext uri="{BB962C8B-B14F-4D97-AF65-F5344CB8AC3E}">
        <p14:creationId xmlns:p14="http://schemas.microsoft.com/office/powerpoint/2010/main" val="1027065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t>There are two kinds of linkage. </a:t>
            </a:r>
          </a:p>
          <a:p>
            <a:r>
              <a:rPr lang="en-US" altLang="zh-CN" sz="1200" b="0" dirty="0"/>
              <a:t>First is Deterministic linkage</a:t>
            </a:r>
          </a:p>
          <a:p>
            <a:pPr marL="0" indent="0">
              <a:buNone/>
            </a:pPr>
            <a:r>
              <a:rPr lang="en-US" altLang="zh-CN" sz="1200" b="0" dirty="0"/>
              <a:t>Records must agree exactly on the key attributes in order to conclude that they correspond to the same entity </a:t>
            </a:r>
          </a:p>
          <a:p>
            <a:pPr marL="0" indent="0">
              <a:buNone/>
            </a:pPr>
            <a:r>
              <a:rPr lang="en-US" altLang="zh-CN" sz="1200" b="0" dirty="0"/>
              <a:t>It can be used when a high-quality identifier such as ID numbers are available</a:t>
            </a:r>
          </a:p>
          <a:p>
            <a:endParaRPr lang="en-US" altLang="zh-CN" sz="1200" b="0" dirty="0"/>
          </a:p>
          <a:p>
            <a:r>
              <a:rPr lang="en-US" altLang="zh-CN" sz="1200" b="0" dirty="0"/>
              <a:t>Another kind is Probabilistic linkage</a:t>
            </a:r>
          </a:p>
          <a:p>
            <a:pPr marL="0" indent="0">
              <a:buNone/>
            </a:pPr>
            <a:r>
              <a:rPr lang="en-US" altLang="zh-CN" sz="1200" b="0" dirty="0"/>
              <a:t>It does NOT require that all key variables match.</a:t>
            </a:r>
          </a:p>
          <a:p>
            <a:pPr marL="0" indent="0">
              <a:buNone/>
            </a:pPr>
            <a:r>
              <a:rPr lang="en-US" altLang="zh-CN" sz="1200" b="0" dirty="0"/>
              <a:t>Rather, it involves frequency analysis of data values, which helps to calculate a weight that indicates how likely that two fields refer to the same entity.</a:t>
            </a:r>
          </a:p>
          <a:p>
            <a:pPr marL="0" indent="0">
              <a:buNone/>
            </a:pPr>
            <a:r>
              <a:rPr lang="en-US" altLang="zh-CN" sz="1200" b="0" dirty="0"/>
              <a:t>Sometimes, there are some Uncommon value agreement, or very strong evidence for linkage. Then they need to be included into consideration manually. </a:t>
            </a:r>
            <a:endParaRPr lang="zh-CN" altLang="en-US" sz="1200" b="0" dirty="0"/>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27</a:t>
            </a:fld>
            <a:endParaRPr lang="en-GB"/>
          </a:p>
        </p:txBody>
      </p:sp>
    </p:spTree>
    <p:extLst>
      <p:ext uri="{BB962C8B-B14F-4D97-AF65-F5344CB8AC3E}">
        <p14:creationId xmlns:p14="http://schemas.microsoft.com/office/powerpoint/2010/main" val="2463260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Based on </a:t>
            </a:r>
            <a:r>
              <a:rPr lang="en-US" altLang="zh-CN" sz="1200" b="0" dirty="0"/>
              <a:t>Deterministic linkage, we can set SSN as the reference. Row 1 in set B will be assigned to Row 3 in set A. But Row 2 in set B will fail to find a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if adopting Probabilistic linkage, we need find row 2 in set B is a replication of row 1 in set A, as they share same DOB, Sex and ZIP, although the name is name is not exactly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70B0AB28-7214-4921-9AEE-40B3256049C0}" type="slidenum">
              <a:rPr lang="en-GB" smtClean="0"/>
              <a:t>28</a:t>
            </a:fld>
            <a:endParaRPr lang="en-GB"/>
          </a:p>
        </p:txBody>
      </p:sp>
    </p:spTree>
    <p:extLst>
      <p:ext uri="{BB962C8B-B14F-4D97-AF65-F5344CB8AC3E}">
        <p14:creationId xmlns:p14="http://schemas.microsoft.com/office/powerpoint/2010/main" val="4138988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roxima_novalight"/>
              </a:rPr>
              <a:t>Data enrichment is the process of introducing more data. </a:t>
            </a:r>
          </a:p>
          <a:p>
            <a:r>
              <a:rPr lang="en-US" altLang="zh-CN" b="0" i="0" dirty="0">
                <a:solidFill>
                  <a:srgbClr val="333333"/>
                </a:solidFill>
                <a:effectLst/>
                <a:latin typeface="proxima_novalight"/>
              </a:rPr>
              <a:t>It can be disparate data from other internal sources, or third party data from external sources. </a:t>
            </a:r>
          </a:p>
          <a:p>
            <a:endParaRPr lang="en-US" altLang="zh-CN" b="0" i="0" dirty="0">
              <a:solidFill>
                <a:srgbClr val="333333"/>
              </a:solidFill>
              <a:effectLst/>
              <a:latin typeface="proxima_novalight"/>
            </a:endParaRPr>
          </a:p>
          <a:p>
            <a:r>
              <a:rPr lang="en-US" altLang="zh-CN" sz="1200" dirty="0"/>
              <a:t>The benefits is that, first, it can provide contextualization with additional data, and second, it helps enrich or validate our data </a:t>
            </a:r>
          </a:p>
          <a:p>
            <a:endParaRPr lang="en-US" altLang="zh-CN" sz="1200" dirty="0"/>
          </a:p>
          <a:p>
            <a:r>
              <a:rPr lang="en-US" altLang="zh-CN" sz="1200" dirty="0"/>
              <a:t>For example:  to get a better understanding of advertising effectiveness, a company can enrich internal sales data with third party advertisement data</a:t>
            </a:r>
          </a:p>
          <a:p>
            <a:endParaRPr lang="en-US" altLang="zh-CN" b="0" i="0" dirty="0">
              <a:solidFill>
                <a:srgbClr val="333333"/>
              </a:solidFill>
              <a:effectLst/>
              <a:latin typeface="proxima_novalight"/>
            </a:endParaRPr>
          </a:p>
          <a:p>
            <a:r>
              <a:rPr lang="en-US" altLang="zh-CN" b="0" i="0" dirty="0">
                <a:solidFill>
                  <a:srgbClr val="333333"/>
                </a:solidFill>
                <a:effectLst/>
                <a:latin typeface="proxima_novalight"/>
              </a:rPr>
              <a:t>Enriched data is a valuable asset for any organization because it becomes more useful and insightful. </a:t>
            </a:r>
          </a:p>
          <a:p>
            <a:r>
              <a:rPr lang="en-US" altLang="zh-CN" b="0" i="0" dirty="0">
                <a:solidFill>
                  <a:srgbClr val="333333"/>
                </a:solidFill>
                <a:effectLst/>
                <a:latin typeface="proxima_novalight"/>
              </a:rPr>
              <a:t>A majority of brands conduct data enrichment on their raw data so that they can use it to make informed decisions. In 2018, data enrichment grew by 80%</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29</a:t>
            </a:fld>
            <a:endParaRPr lang="en-GB"/>
          </a:p>
        </p:txBody>
      </p:sp>
    </p:spTree>
    <p:extLst>
      <p:ext uri="{BB962C8B-B14F-4D97-AF65-F5344CB8AC3E}">
        <p14:creationId xmlns:p14="http://schemas.microsoft.com/office/powerpoint/2010/main" val="415095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10"/>
          </p:nvPr>
        </p:nvSpPr>
        <p:spPr/>
        <p:txBody>
          <a:bodyPr/>
          <a:lstStyle/>
          <a:p>
            <a:fld id="{60AD55C9-684C-4B43-B31D-7F03C8782989}" type="slidenum">
              <a:rPr lang="en-GB" smtClean="0"/>
              <a:pPr/>
              <a:t>3</a:t>
            </a:fld>
            <a:endParaRPr lang="en-GB"/>
          </a:p>
        </p:txBody>
      </p:sp>
    </p:spTree>
    <p:extLst>
      <p:ext uri="{BB962C8B-B14F-4D97-AF65-F5344CB8AC3E}">
        <p14:creationId xmlns:p14="http://schemas.microsoft.com/office/powerpoint/2010/main" val="3322726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30</a:t>
            </a:fld>
            <a:endParaRPr lang="en-GB"/>
          </a:p>
        </p:txBody>
      </p:sp>
    </p:spTree>
    <p:extLst>
      <p:ext uri="{BB962C8B-B14F-4D97-AF65-F5344CB8AC3E}">
        <p14:creationId xmlns:p14="http://schemas.microsoft.com/office/powerpoint/2010/main" val="4124665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Before we get into the q and a part, I just want to draw your attention to some upcoming events that you might find useful, such as: xxx</a:t>
            </a:r>
          </a:p>
          <a:p>
            <a:pPr marL="0" indent="0">
              <a:buNone/>
            </a:pPr>
            <a:endParaRPr lang="en-GB" dirty="0"/>
          </a:p>
          <a:p>
            <a:pPr marL="0" indent="0">
              <a:buNone/>
            </a:pPr>
            <a:r>
              <a:rPr lang="en-GB" dirty="0"/>
              <a:t>We have also held events on xx</a:t>
            </a:r>
          </a:p>
          <a:p>
            <a:pPr marL="0" indent="0">
              <a:buNone/>
            </a:pPr>
            <a:r>
              <a:rPr lang="en-GB" dirty="0"/>
              <a:t>You can also find our past events on UK Data service website and </a:t>
            </a:r>
            <a:r>
              <a:rPr lang="en-GB" dirty="0" err="1"/>
              <a:t>youtube</a:t>
            </a:r>
            <a:r>
              <a:rPr lang="en-GB" dirty="0"/>
              <a:t> channel. </a:t>
            </a:r>
          </a:p>
        </p:txBody>
      </p:sp>
      <p:sp>
        <p:nvSpPr>
          <p:cNvPr id="4" name="Slide Number Placeholder 3"/>
          <p:cNvSpPr>
            <a:spLocks noGrp="1"/>
          </p:cNvSpPr>
          <p:nvPr>
            <p:ph type="sldNum" sz="quarter" idx="10"/>
          </p:nvPr>
        </p:nvSpPr>
        <p:spPr/>
        <p:txBody>
          <a:bodyPr/>
          <a:lstStyle/>
          <a:p>
            <a:fld id="{62145A11-D943-4F58-B77D-5E24EAC00F63}" type="slidenum">
              <a:rPr lang="en-GB" smtClean="0"/>
              <a:t>31</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Hello! My name is </a:t>
            </a:r>
            <a:r>
              <a:rPr lang="en-GB" baseline="0" dirty="0" err="1"/>
              <a:t>Dr.</a:t>
            </a:r>
            <a:r>
              <a:rPr lang="en-GB" baseline="0" dirty="0"/>
              <a:t> Julia Kasmire and I work in the Computational Social Science Training Team with the UK Data services. </a:t>
            </a:r>
            <a:br>
              <a:rPr lang="en-GB" baseline="0" dirty="0">
                <a:cs typeface="+mn-lt"/>
              </a:rPr>
            </a:br>
            <a:br>
              <a:rPr lang="en-GB" baseline="0" dirty="0">
                <a:cs typeface="+mn-lt"/>
              </a:rPr>
            </a:br>
            <a:r>
              <a:rPr lang="en-GB" baseline="0" dirty="0"/>
              <a:t>BLAH BLAH BLAH</a:t>
            </a:r>
            <a:endParaRPr lang="en-US" dirty="0"/>
          </a:p>
          <a:p>
            <a:endParaRPr lang="en-GB" baseline="0" dirty="0">
              <a:cs typeface="Calibri" panose="020F0502020204030204"/>
            </a:endParaRPr>
          </a:p>
          <a:p>
            <a:pPr>
              <a:buFont typeface="Arial" pitchFamily="34" charset="0"/>
              <a:buNone/>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0B0AB28-7214-4921-9AEE-40B3256049C0}" type="slidenum">
              <a:rPr lang="en-GB" smtClean="0"/>
              <a:t>4</a:t>
            </a:fld>
            <a:endParaRPr lang="en-GB"/>
          </a:p>
        </p:txBody>
      </p:sp>
    </p:spTree>
    <p:extLst>
      <p:ext uri="{BB962C8B-B14F-4D97-AF65-F5344CB8AC3E}">
        <p14:creationId xmlns:p14="http://schemas.microsoft.com/office/powerpoint/2010/main" val="415915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There’s two talks and one code demonstration on this topic. One talk on today and another one on next Thursday. Today we are going to cover the xx, xx and xx. As well as data integration, mainly on joining tables, and also briefly on data linkage and data enrichment. </a:t>
            </a:r>
          </a:p>
          <a:p>
            <a:endParaRPr lang="en-US" altLang="zh-CN" dirty="0"/>
          </a:p>
          <a:p>
            <a:r>
              <a:rPr lang="en-US" altLang="zh-CN" dirty="0"/>
              <a:t>Next Thursday, we are going to cover more on xx such as xx, xx, and xx. All these are very common tasks in data preprocessing. On the Thursday after next Thursday we are going to deliver a live-streaming code demonstration on </a:t>
            </a:r>
            <a:r>
              <a:rPr lang="en-US" altLang="zh-CN" dirty="0" err="1"/>
              <a:t>Youtube</a:t>
            </a:r>
            <a:r>
              <a:rPr lang="en-US" altLang="zh-CN" dirty="0"/>
              <a:t>. We are going to provide some sample python codes and perform these tasks. If you are interested in these, you are very welcomed to join the next two sessions. Also if you want to know more about this topic or any specific part that I didn’t mention, we are going to send a questionnaire after the talk and please leave your comments there to help us improve. </a:t>
            </a:r>
          </a:p>
          <a:p>
            <a:endParaRPr lang="en-US" altLang="zh-CN" dirty="0"/>
          </a:p>
          <a:p>
            <a:r>
              <a:rPr lang="en-US" altLang="zh-CN" dirty="0"/>
              <a:t>Also, although we cannot hear you during the talk, we’ll have a Q&amp;A session later and answer the questions. Meanwhile you are welcomed to leave your questions in the Q&amp;A box throughout the talk, my colleague Julia will answer it directly there, if it’s not too complicated. Or she might leave it to the Q&amp;A session so don’t worry.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5</a:t>
            </a:fld>
            <a:endParaRPr lang="en-GB"/>
          </a:p>
        </p:txBody>
      </p:sp>
    </p:spTree>
    <p:extLst>
      <p:ext uri="{BB962C8B-B14F-4D97-AF65-F5344CB8AC3E}">
        <p14:creationId xmlns:p14="http://schemas.microsoft.com/office/powerpoint/2010/main" val="428462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Without further due, let me give you a definition of data preprocessing. </a:t>
            </a:r>
            <a:r>
              <a:rPr lang="en-GB" altLang="zh-CN" sz="1200" b="1" kern="100" dirty="0">
                <a:effectLst/>
                <a:ea typeface="等线" panose="02010600030101010101" pitchFamily="2" charset="-122"/>
                <a:cs typeface="Arial" panose="020B0604020202020204" pitchFamily="34" charset="0"/>
              </a:rPr>
              <a:t>Data pre-processing </a:t>
            </a:r>
            <a:r>
              <a:rPr lang="it-IT" altLang="zh-CN" sz="1200" b="1" kern="100" dirty="0">
                <a:effectLst/>
                <a:ea typeface="等线" panose="02010600030101010101" pitchFamily="2" charset="-122"/>
                <a:cs typeface="Arial" panose="020B0604020202020204" pitchFamily="34" charset="0"/>
              </a:rPr>
              <a:t>(a.k.a. data preparation)</a:t>
            </a:r>
            <a:r>
              <a:rPr lang="en-GB" altLang="zh-CN" sz="1200" b="1"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is the process of manipulating or pre-processing raw data from one or more sources into a structured and clean data set for analysis. It is an important part of </a:t>
            </a:r>
            <a:r>
              <a:rPr lang="en-GB" altLang="zh-CN" sz="1200" b="1" kern="100" dirty="0">
                <a:effectLst/>
                <a:ea typeface="等线" panose="02010600030101010101" pitchFamily="2" charset="-122"/>
                <a:cs typeface="Arial" panose="020B0604020202020204" pitchFamily="34" charset="0"/>
              </a:rPr>
              <a:t>Data Analytics</a:t>
            </a:r>
            <a:r>
              <a:rPr lang="en-US" altLang="zh-CN" sz="1200" b="1" kern="100" dirty="0">
                <a:effectLst/>
                <a:ea typeface="等线" panose="02010600030101010101" pitchFamily="2" charset="-122"/>
                <a:cs typeface="Arial" panose="020B0604020202020204" pitchFamily="34" charset="0"/>
              </a:rPr>
              <a:t>.</a:t>
            </a:r>
            <a:r>
              <a:rPr lang="zh-CN" altLang="en-US" sz="1200" b="1" kern="100" dirty="0">
                <a:effectLst/>
                <a:ea typeface="等线" panose="02010600030101010101" pitchFamily="2" charset="-122"/>
                <a:cs typeface="Arial" panose="020B0604020202020204" pitchFamily="34" charset="0"/>
              </a:rPr>
              <a:t> </a:t>
            </a:r>
            <a:r>
              <a:rPr lang="en-US" altLang="zh-CN" sz="1200" b="0" kern="100" dirty="0">
                <a:effectLst/>
                <a:ea typeface="等线" panose="02010600030101010101" pitchFamily="2" charset="-122"/>
                <a:cs typeface="Arial" panose="020B0604020202020204" pitchFamily="34" charset="0"/>
              </a:rPr>
              <a:t>When the </a:t>
            </a:r>
            <a:r>
              <a:rPr lang="en-US" altLang="zh-CN" dirty="0"/>
              <a:t>data has been fully prepared, it is then ready for further analysis like </a:t>
            </a:r>
            <a:r>
              <a:rPr lang="en-US" altLang="zh-CN" b="0" i="0" dirty="0">
                <a:solidFill>
                  <a:srgbClr val="545454"/>
                </a:solidFill>
                <a:effectLst/>
                <a:latin typeface="OpenSans"/>
              </a:rPr>
              <a:t>classification, association, prediction, and clustering of data</a:t>
            </a:r>
          </a:p>
          <a:p>
            <a:r>
              <a:rPr lang="en-GB" altLang="zh-CN" sz="1200" kern="100" dirty="0">
                <a:effectLst/>
                <a:ea typeface="等线" panose="02010600030101010101" pitchFamily="2" charset="-122"/>
                <a:cs typeface="Arial" panose="020B0604020202020204" pitchFamily="34" charset="0"/>
              </a:rPr>
              <a:t> </a:t>
            </a:r>
            <a:endParaRPr lang="zh-CN" altLang="zh-CN" sz="1200" kern="100" dirty="0">
              <a:effectLst/>
              <a:ea typeface="等线" panose="02010600030101010101" pitchFamily="2" charset="-122"/>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There’s no clear recipe or standard for data </a:t>
            </a:r>
            <a:r>
              <a:rPr lang="en-GB" altLang="zh-CN" sz="1200" kern="100" dirty="0" err="1">
                <a:effectLst/>
                <a:ea typeface="等线" panose="02010600030101010101" pitchFamily="2" charset="-122"/>
                <a:cs typeface="Arial" panose="020B0604020202020204" pitchFamily="34" charset="0"/>
              </a:rPr>
              <a:t>preprocessing</a:t>
            </a:r>
            <a:r>
              <a:rPr lang="en-GB" altLang="zh-CN" sz="1200" kern="100" dirty="0">
                <a:effectLst/>
                <a:ea typeface="等线" panose="02010600030101010101" pitchFamily="2" charset="-122"/>
                <a:cs typeface="Arial" panose="020B0604020202020204" pitchFamily="34" charset="0"/>
              </a:rPr>
              <a:t>. Usually it includes various tasks and considerations, e.g.</a:t>
            </a:r>
            <a:endParaRPr lang="zh-CN" altLang="zh-CN" sz="1200" kern="100" dirty="0">
              <a:effectLst/>
              <a:ea typeface="等线" panose="02010600030101010101" pitchFamily="2" charset="-122"/>
              <a:cs typeface="Arial" panose="020B0604020202020204" pitchFamily="34" charset="0"/>
            </a:endParaRPr>
          </a:p>
          <a:p>
            <a:pPr marL="0" indent="0" algn="just">
              <a:buNone/>
            </a:pPr>
            <a:r>
              <a:rPr lang="en-US" altLang="zh-CN" sz="1200"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Selecting and acquiring data to use</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Integrating different data sources together </a:t>
            </a:r>
          </a:p>
          <a:p>
            <a:pPr marL="0" indent="0" algn="just">
              <a:buNone/>
            </a:pPr>
            <a:r>
              <a:rPr lang="en-GB" altLang="zh-CN" sz="1200" kern="100" dirty="0">
                <a:ea typeface="等线" panose="02010600030101010101" pitchFamily="2" charset="-122"/>
                <a:cs typeface="Arial" panose="020B0604020202020204" pitchFamily="34" charset="0"/>
              </a:rPr>
              <a:t>	- </a:t>
            </a:r>
            <a:r>
              <a:rPr lang="en-GB" altLang="zh-CN" sz="1200" kern="100" dirty="0">
                <a:effectLst/>
                <a:ea typeface="等线" panose="02010600030101010101" pitchFamily="2" charset="-122"/>
                <a:cs typeface="Arial" panose="020B0604020202020204" pitchFamily="34" charset="0"/>
              </a:rPr>
              <a:t>Conducting exploratory analysis </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 Cleaning and repairing data, e.g., missing data, inconsistent data </a:t>
            </a:r>
          </a:p>
          <a:p>
            <a:pPr marL="0" indent="0" algn="just">
              <a:buNone/>
            </a:pPr>
            <a:r>
              <a:rPr lang="en-GB" altLang="zh-CN" sz="1200" kern="100" dirty="0">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a:t>
            </a:r>
            <a:r>
              <a:rPr lang="en-GB" altLang="zh-CN" sz="1200" dirty="0">
                <a:effectLst/>
                <a:ea typeface="等线" panose="02010600030101010101" pitchFamily="2" charset="-122"/>
                <a:cs typeface="Arial" panose="020B0604020202020204" pitchFamily="34" charset="0"/>
              </a:rPr>
              <a:t> </a:t>
            </a:r>
            <a:r>
              <a:rPr lang="en-GB" altLang="zh-CN" sz="1200" kern="100" dirty="0">
                <a:ea typeface="等线" panose="02010600030101010101" pitchFamily="2" charset="-122"/>
                <a:cs typeface="Arial" panose="020B0604020202020204" pitchFamily="34" charset="0"/>
              </a:rPr>
              <a:t>Data reduction, transformation, etc.</a:t>
            </a:r>
            <a:endParaRPr lang="zh-CN" altLang="en-US" sz="1200" kern="100" dirty="0">
              <a:ea typeface="等线" panose="02010600030101010101" pitchFamily="2" charset="-122"/>
              <a:cs typeface="Arial" panose="020B0604020202020204" pitchFamily="34" charset="0"/>
            </a:endParaRPr>
          </a:p>
          <a:p>
            <a:r>
              <a:rPr lang="en-US" altLang="zh-CN" dirty="0"/>
              <a:t>Generally speaking, it can be regarded as everything you do before the actual modelling.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6</a:t>
            </a:fld>
            <a:endParaRPr lang="en-GB"/>
          </a:p>
        </p:txBody>
      </p:sp>
    </p:spTree>
    <p:extLst>
      <p:ext uri="{BB962C8B-B14F-4D97-AF65-F5344CB8AC3E}">
        <p14:creationId xmlns:p14="http://schemas.microsoft.com/office/powerpoint/2010/main" val="416076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charter"/>
              </a:rPr>
              <a:t>Let me give you some context about data analytics. </a:t>
            </a:r>
          </a:p>
          <a:p>
            <a:endParaRPr lang="en-US" altLang="zh-CN" b="0" i="0" dirty="0">
              <a:solidFill>
                <a:srgbClr val="292929"/>
              </a:solidFill>
              <a:effectLst/>
              <a:latin typeface="charter"/>
            </a:endParaRPr>
          </a:p>
          <a:p>
            <a:r>
              <a:rPr lang="en-US" altLang="zh-CN" b="0" i="0" dirty="0">
                <a:solidFill>
                  <a:srgbClr val="292929"/>
                </a:solidFill>
                <a:effectLst/>
                <a:latin typeface="charter"/>
              </a:rPr>
              <a:t>Harvard University labeled Data analysts or Data Scientist as  “the sexiest job of the 21st century.” </a:t>
            </a:r>
          </a:p>
          <a:p>
            <a:r>
              <a:rPr lang="en-US" altLang="zh-CN" b="0" i="0" dirty="0">
                <a:solidFill>
                  <a:srgbClr val="292929"/>
                </a:solidFill>
                <a:effectLst/>
                <a:latin typeface="charter"/>
              </a:rPr>
              <a:t>it seems like in these days everyone wants a Data Scientist, and for a good reason. according to LinkedIn, the career has seen an exponential growth and  became the</a:t>
            </a:r>
            <a:r>
              <a:rPr lang="en-US" altLang="zh-CN" b="0" i="0" u="sng" dirty="0">
                <a:effectLst/>
                <a:latin typeface="charter"/>
                <a:hlinkClick r:id="rId3"/>
              </a:rPr>
              <a:t> second fastest growing profession</a:t>
            </a:r>
            <a:r>
              <a:rPr lang="en-US" altLang="zh-CN" b="0" i="0" dirty="0">
                <a:solidFill>
                  <a:srgbClr val="292929"/>
                </a:solidFill>
                <a:effectLst/>
                <a:latin typeface="charter"/>
              </a:rPr>
              <a:t>. </a:t>
            </a:r>
          </a:p>
          <a:p>
            <a:r>
              <a:rPr lang="en-GB" altLang="zh-CN" sz="1200" kern="100" dirty="0">
                <a:ea typeface="等线" panose="02010600030101010101" pitchFamily="2" charset="-122"/>
                <a:cs typeface="Arial" panose="020B0604020202020204" pitchFamily="34" charset="0"/>
              </a:rPr>
              <a:t>A h</a:t>
            </a:r>
            <a:r>
              <a:rPr lang="en-GB" altLang="zh-CN" sz="1200" kern="100" dirty="0">
                <a:effectLst/>
                <a:ea typeface="等线" panose="02010600030101010101" pitchFamily="2" charset="-122"/>
                <a:cs typeface="Arial" panose="020B0604020202020204" pitchFamily="34" charset="0"/>
              </a:rPr>
              <a:t>uge amount of data is generated each day.  </a:t>
            </a:r>
            <a:r>
              <a:rPr lang="en-US" altLang="zh-CN" b="0" i="0" dirty="0">
                <a:solidFill>
                  <a:srgbClr val="292929"/>
                </a:solidFill>
                <a:effectLst/>
                <a:latin typeface="charter"/>
              </a:rPr>
              <a:t>But many companies are still facing obstacles when it comes to utilizing their data correctly, and some aren’t even sure of what to do with their data science teams.</a:t>
            </a:r>
          </a:p>
          <a:p>
            <a:r>
              <a:rPr lang="en-US" altLang="zh-CN" b="0" i="0" dirty="0">
                <a:solidFill>
                  <a:srgbClr val="292929"/>
                </a:solidFill>
                <a:effectLst/>
                <a:latin typeface="charter"/>
              </a:rPr>
              <a:t>Here’s a graph on a day in data. You can see that  xxx, 4 </a:t>
            </a:r>
            <a:r>
              <a:rPr lang="en-US" altLang="zh-CN" b="0" i="0" dirty="0" err="1">
                <a:solidFill>
                  <a:srgbClr val="292929"/>
                </a:solidFill>
                <a:effectLst/>
                <a:latin typeface="charter"/>
              </a:rPr>
              <a:t>perabyte</a:t>
            </a:r>
            <a:r>
              <a:rPr lang="en-US" altLang="zh-CN" b="0" i="0" dirty="0">
                <a:solidFill>
                  <a:srgbClr val="292929"/>
                </a:solidFill>
                <a:effectLst/>
                <a:latin typeface="charter"/>
              </a:rPr>
              <a:t> data created on </a:t>
            </a:r>
            <a:r>
              <a:rPr lang="en-US" altLang="zh-CN" b="0" i="0" dirty="0" err="1">
                <a:solidFill>
                  <a:srgbClr val="292929"/>
                </a:solidFill>
                <a:effectLst/>
                <a:latin typeface="charter"/>
              </a:rPr>
              <a:t>facebook</a:t>
            </a:r>
            <a:r>
              <a:rPr lang="en-US" altLang="zh-CN" b="0" i="0" dirty="0">
                <a:solidFill>
                  <a:srgbClr val="292929"/>
                </a:solidFill>
                <a:effectLst/>
                <a:latin typeface="charter"/>
              </a:rPr>
              <a:t>. </a:t>
            </a: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7</a:t>
            </a:fld>
            <a:endParaRPr lang="en-GB"/>
          </a:p>
        </p:txBody>
      </p:sp>
    </p:spTree>
    <p:extLst>
      <p:ext uri="{BB962C8B-B14F-4D97-AF65-F5344CB8AC3E}">
        <p14:creationId xmlns:p14="http://schemas.microsoft.com/office/powerpoint/2010/main" val="2636225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fact, the popular phrase  big data is not an exaggeration. We are facing a real data deluge now, which means that xx.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8</a:t>
            </a:fld>
            <a:endParaRPr lang="en-GB"/>
          </a:p>
        </p:txBody>
      </p:sp>
    </p:spTree>
    <p:extLst>
      <p:ext uri="{BB962C8B-B14F-4D97-AF65-F5344CB8AC3E}">
        <p14:creationId xmlns:p14="http://schemas.microsoft.com/office/powerpoint/2010/main" val="249864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t>
            </a:r>
            <a:r>
              <a:rPr lang="en-US" altLang="zh-CN" dirty="0" err="1"/>
              <a:t>organisations</a:t>
            </a:r>
            <a:r>
              <a:rPr lang="en-US" altLang="zh-CN" dirty="0"/>
              <a:t> all know that the raw data itself is not a treasure. Only if data is attached with good preparation and proper analytics, it can then provide actionable knowledge, so that we can get insights or findings that we want. </a:t>
            </a:r>
          </a:p>
          <a:p>
            <a:endParaRPr lang="en-US" altLang="zh-CN"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 companies in real world, especially the big, international ones, put much effort in thinking about how to use data or provide more service around data. E.g. you may have heard of Google trends, some scholars use it to track the change of popularity of something that they want to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t>
            </a:r>
            <a:r>
              <a:rPr lang="en-GB" altLang="zh-CN" sz="1200" kern="100" dirty="0">
                <a:ea typeface="等线" panose="02010600030101010101" pitchFamily="2" charset="-122"/>
                <a:cs typeface="Arial" panose="020B0604020202020204" pitchFamily="34" charset="0"/>
              </a:rPr>
              <a:t>d</a:t>
            </a:r>
            <a:r>
              <a:rPr lang="en-GB" altLang="zh-CN" sz="1200" kern="100" dirty="0">
                <a:effectLst/>
                <a:ea typeface="等线" panose="02010600030101010101" pitchFamily="2" charset="-122"/>
                <a:cs typeface="Arial" panose="020B0604020202020204" pitchFamily="34" charset="0"/>
              </a:rPr>
              <a:t>igital banking, where you can find a personalised page or reports within the banks app in your </a:t>
            </a:r>
            <a:r>
              <a:rPr lang="en-GB" altLang="zh-CN" sz="1200" kern="100" dirty="0" err="1">
                <a:effectLst/>
                <a:ea typeface="等线" panose="02010600030101010101" pitchFamily="2" charset="-122"/>
                <a:cs typeface="Arial" panose="020B0604020202020204" pitchFamily="34" charset="0"/>
              </a:rPr>
              <a:t>cellphones</a:t>
            </a: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t>
            </a:r>
            <a:r>
              <a:rPr lang="en-GB" altLang="zh-CN" sz="1200" kern="100" dirty="0" err="1">
                <a:effectLst/>
                <a:ea typeface="等线" panose="02010600030101010101" pitchFamily="2" charset="-122"/>
                <a:cs typeface="Arial" panose="020B0604020202020204" pitchFamily="34" charset="0"/>
              </a:rPr>
              <a:t>Youtube</a:t>
            </a:r>
            <a:r>
              <a:rPr lang="en-GB" altLang="zh-CN" sz="1200" kern="100" dirty="0">
                <a:effectLst/>
                <a:ea typeface="等线" panose="02010600030101010101" pitchFamily="2" charset="-122"/>
                <a:cs typeface="Arial" panose="020B0604020202020204" pitchFamily="34" charset="0"/>
              </a:rPr>
              <a:t> analysis, many youtubers use it to see what kind of content will make them lose their audience so that they can avoid it next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also, a typical example is Amazon recommendation. When you log into your amazon account, you can always see a lot of automatic recommendations for you that allure you to make the orders. They are all based on you past searches and purchases.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some sense, we can say that the world nowadays is full of pitfalls. As your data is almost recorded every second, the businesses will collect the data, analyse them and then create more strategic presentations or products to attract your attention.  And you find yourself spend more time and money on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And without doubts, this phenomenon going to be more and more severe in the following decades. </a:t>
            </a:r>
            <a:endParaRPr lang="zh-CN" altLang="zh-CN" sz="1200" kern="100" dirty="0">
              <a:effectLst/>
              <a:ea typeface="等线"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9</a:t>
            </a:fld>
            <a:endParaRPr lang="en-GB"/>
          </a:p>
        </p:txBody>
      </p:sp>
    </p:spTree>
    <p:extLst>
      <p:ext uri="{BB962C8B-B14F-4D97-AF65-F5344CB8AC3E}">
        <p14:creationId xmlns:p14="http://schemas.microsoft.com/office/powerpoint/2010/main" val="426275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
        <p:nvSpPr>
          <p:cNvPr id="9" name="Title 8"/>
          <p:cNvSpPr>
            <a:spLocks noGrp="1"/>
          </p:cNvSpPr>
          <p:nvPr>
            <p:ph type="title" hasCustomPrompt="1"/>
          </p:nvPr>
        </p:nvSpPr>
        <p:spPr>
          <a:xfrm>
            <a:off x="335360" y="1772817"/>
            <a:ext cx="9697077" cy="1440159"/>
          </a:xfrm>
        </p:spPr>
        <p:txBody>
          <a:bodyPr>
            <a:normAutofit/>
          </a:bodyPr>
          <a:lstStyle>
            <a:lvl1pPr algn="l">
              <a:defRPr sz="3300" b="0" i="0" baseline="0">
                <a:latin typeface="Arial" panose="020B0604020202020204" pitchFamily="34" charset="0"/>
              </a:defRPr>
            </a:lvl1pPr>
          </a:lstStyle>
          <a:p>
            <a:r>
              <a:rPr lang="en-US"/>
              <a:t>Insert title here (44pt)</a:t>
            </a:r>
            <a:endParaRPr lang="en-GB"/>
          </a:p>
        </p:txBody>
      </p:sp>
      <p:sp>
        <p:nvSpPr>
          <p:cNvPr id="17" name="Subtitle 2"/>
          <p:cNvSpPr>
            <a:spLocks noGrp="1"/>
          </p:cNvSpPr>
          <p:nvPr>
            <p:ph type="subTitle" idx="1" hasCustomPrompt="1"/>
          </p:nvPr>
        </p:nvSpPr>
        <p:spPr>
          <a:xfrm>
            <a:off x="406401" y="3717033"/>
            <a:ext cx="5376597"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a:t>
            </a:r>
            <a:endParaRPr lang="en-GB"/>
          </a:p>
        </p:txBody>
      </p:sp>
      <p:sp>
        <p:nvSpPr>
          <p:cNvPr id="22" name="Content Placeholder 21"/>
          <p:cNvSpPr>
            <a:spLocks noGrp="1"/>
          </p:cNvSpPr>
          <p:nvPr>
            <p:ph sz="quarter" idx="10" hasCustomPrompt="1"/>
          </p:nvPr>
        </p:nvSpPr>
        <p:spPr>
          <a:xfrm>
            <a:off x="406402" y="4581128"/>
            <a:ext cx="5306484" cy="1008462"/>
          </a:xfrm>
        </p:spPr>
        <p:txBody>
          <a:bodyPr>
            <a:normAutofit/>
          </a:bodyPr>
          <a:lstStyle>
            <a:lvl1pPr marL="0" indent="0">
              <a:buNone/>
              <a:defRPr sz="1500" baseline="0">
                <a:latin typeface="Arial" panose="020B0604020202020204" pitchFamily="34" charset="0"/>
              </a:defRPr>
            </a:lvl1pPr>
          </a:lstStyle>
          <a:p>
            <a:pPr lvl="0"/>
            <a:r>
              <a:rPr lang="en-GB"/>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Computational Social Science Training Team, UK Data Service</a:t>
            </a:r>
            <a:endParaRPr lang="en-GB" sz="900"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2625">
                <a:latin typeface="Arial" panose="020B0604020202020204" pitchFamily="34" charset="0"/>
              </a:defRPr>
            </a:lvl1pPr>
          </a:lstStyle>
          <a:p>
            <a:r>
              <a:rPr lang="en-US"/>
              <a:t>Slide title here (sentence case)</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a:t>Bullet points are in sentence case</a:t>
            </a:r>
          </a:p>
          <a:p>
            <a:pPr lvl="1"/>
            <a:r>
              <a:rPr lang="en-US"/>
              <a:t>Even second level points</a:t>
            </a:r>
          </a:p>
          <a:p>
            <a:pPr lvl="2"/>
            <a:r>
              <a:rPr lang="en-US"/>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11472597" y="-1683568"/>
            <a:ext cx="719403" cy="6858000"/>
          </a:xfrm>
          <a:prstGeom prst="rect">
            <a:avLst/>
          </a:prstGeom>
          <a:noFill/>
        </p:spPr>
      </p:pic>
      <p:pic>
        <p:nvPicPr>
          <p:cNvPr id="8"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88918" y="1588"/>
            <a:ext cx="350308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623394" y="2420888"/>
            <a:ext cx="6720417" cy="576064"/>
          </a:xfrm>
        </p:spPr>
        <p:txBody>
          <a:bodyPr/>
          <a:lstStyle>
            <a:lvl1pPr marL="0" indent="0">
              <a:buNone/>
              <a:defRPr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3"/>
            <a:ext cx="6720416" cy="576263"/>
          </a:xfrm>
        </p:spPr>
        <p:txBody>
          <a:bodyPr/>
          <a:lstStyle>
            <a:lvl1pPr marL="0" indent="0">
              <a:buNone/>
              <a:defRPr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3"/>
            <a:ext cx="6720416" cy="720725"/>
          </a:xfrm>
        </p:spPr>
        <p:txBody>
          <a:bodyPr/>
          <a:lstStyle>
            <a:lvl1pPr marL="0" indent="0">
              <a:buFontTx/>
              <a:buNone/>
              <a:defRPr/>
            </a:lvl1pPr>
          </a:lstStyle>
          <a:p>
            <a:pPr lvl="0"/>
            <a:r>
              <a:rPr lang="en-GB"/>
              <a:t>Email</a:t>
            </a:r>
          </a:p>
        </p:txBody>
      </p:sp>
      <p:sp>
        <p:nvSpPr>
          <p:cNvPr id="3" name="TextBox 2"/>
          <p:cNvSpPr txBox="1"/>
          <p:nvPr userDrawn="1"/>
        </p:nvSpPr>
        <p:spPr>
          <a:xfrm>
            <a:off x="335360" y="505782"/>
            <a:ext cx="7891453" cy="507831"/>
          </a:xfrm>
          <a:prstGeom prst="rect">
            <a:avLst/>
          </a:prstGeom>
          <a:noFill/>
        </p:spPr>
        <p:txBody>
          <a:bodyPr wrap="square" rtlCol="0">
            <a:spAutoFit/>
          </a:bodyPr>
          <a:lstStyle/>
          <a:p>
            <a:r>
              <a:rPr lang="en-GB" sz="270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hf hdr="0" ftr="0" dt="0"/>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ran.zhao@manchester.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4ef016eb6f6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mailto:anran.zhao@manchester.ac.uk" TargetMode="Externa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mailto:anran.zhao@manchester.ac.u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1772817"/>
            <a:ext cx="9043771" cy="1440159"/>
          </a:xfrm>
        </p:spPr>
        <p:txBody>
          <a:bodyPr>
            <a:noAutofit/>
          </a:bodyPr>
          <a:lstStyle/>
          <a:p>
            <a:r>
              <a:rPr lang="en-GB" sz="4500" dirty="0">
                <a:latin typeface="Arial" panose="020B0604020202020204" pitchFamily="34" charset="0"/>
                <a:cs typeface="Arial" panose="020B0604020202020204" pitchFamily="34" charset="0"/>
              </a:rPr>
              <a:t>Data Pre-processing: </a:t>
            </a:r>
            <a:br>
              <a:rPr lang="en-GB" sz="4500" dirty="0">
                <a:latin typeface="Arial" panose="020B0604020202020204" pitchFamily="34" charset="0"/>
                <a:cs typeface="Arial" panose="020B0604020202020204" pitchFamily="34" charset="0"/>
              </a:rPr>
            </a:br>
            <a:r>
              <a:rPr lang="en-GB" sz="4500" dirty="0">
                <a:latin typeface="Arial" panose="020B0604020202020204" pitchFamily="34" charset="0"/>
                <a:cs typeface="Arial" panose="020B0604020202020204" pitchFamily="34" charset="0"/>
              </a:rPr>
              <a:t>Intro and Integration </a:t>
            </a:r>
          </a:p>
        </p:txBody>
      </p:sp>
      <p:sp>
        <p:nvSpPr>
          <p:cNvPr id="3" name="Subtitle 2"/>
          <p:cNvSpPr>
            <a:spLocks noGrp="1"/>
          </p:cNvSpPr>
          <p:nvPr>
            <p:ph type="subTitle" idx="1"/>
          </p:nvPr>
        </p:nvSpPr>
        <p:spPr>
          <a:xfrm>
            <a:off x="406401" y="3717033"/>
            <a:ext cx="8208553" cy="1090098"/>
          </a:xfrm>
        </p:spPr>
        <p:txBody>
          <a:bodyPr vert="horz" lIns="91440" tIns="45720" rIns="91440" bIns="45720" rtlCol="0" anchor="t">
            <a:noAutofit/>
          </a:bodyPr>
          <a:lstStyle/>
          <a:p>
            <a:r>
              <a:rPr lang="en-US" altLang="zh-CN" sz="2400" dirty="0">
                <a:latin typeface="Arial" panose="020B0604020202020204" pitchFamily="34" charset="0"/>
                <a:cs typeface="Arial" panose="020B0604020202020204" pitchFamily="34" charset="0"/>
              </a:rPr>
              <a:t>Anran Zhao</a:t>
            </a:r>
            <a:endParaRPr lang="en-US"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Research Associate at UK Data Service</a:t>
            </a:r>
          </a:p>
          <a:p>
            <a:r>
              <a:rPr lang="en-GB" altLang="zh-CN" sz="2400" dirty="0">
                <a:latin typeface="Arial" panose="020B0604020202020204" pitchFamily="34" charset="0"/>
                <a:cs typeface="Arial" panose="020B0604020202020204" pitchFamily="34" charset="0"/>
              </a:rPr>
              <a:t>Email: </a:t>
            </a:r>
            <a:r>
              <a:rPr lang="en-GB" altLang="zh-CN" sz="2400" u="sng" dirty="0">
                <a:solidFill>
                  <a:srgbClr val="050AEB"/>
                </a:solidFill>
                <a:latin typeface="Arial" panose="020B0604020202020204" pitchFamily="34" charset="0"/>
                <a:cs typeface="Arial" panose="020B0604020202020204" pitchFamily="34" charset="0"/>
                <a:hlinkClick r:id="rId3"/>
              </a:rPr>
              <a:t>anran.zhao@manchester.ac.uk</a:t>
            </a:r>
            <a:endParaRPr lang="en-GB" altLang="zh-CN" sz="2400" u="sng" dirty="0">
              <a:solidFill>
                <a:srgbClr val="050AE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84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EF53DF0-57C3-4ABF-AED0-AB62660BEB35}"/>
              </a:ext>
            </a:extLst>
          </p:cNvPr>
          <p:cNvSpPr>
            <a:spLocks noGrp="1"/>
          </p:cNvSpPr>
          <p:nvPr>
            <p:ph type="title"/>
          </p:nvPr>
        </p:nvSpPr>
        <p:spPr/>
        <p:txBody>
          <a:bodyPr/>
          <a:lstStyle/>
          <a:p>
            <a:r>
              <a:rPr lang="en-US" altLang="zh-CN" sz="2630" kern="1200" dirty="0">
                <a:solidFill>
                  <a:srgbClr val="000000"/>
                </a:solidFill>
                <a:effectLst/>
                <a:latin typeface="Arial" panose="020B0604020202020204" pitchFamily="34" charset="0"/>
                <a:ea typeface="+mj-ea"/>
                <a:cs typeface="Arial" panose="020B0604020202020204" pitchFamily="34" charset="0"/>
              </a:rPr>
              <a:t>Big Data – Data</a:t>
            </a:r>
            <a:r>
              <a:rPr lang="en-US" altLang="zh-CN" sz="2630" kern="1200" baseline="0" dirty="0">
                <a:solidFill>
                  <a:srgbClr val="000000"/>
                </a:solidFill>
                <a:effectLst/>
                <a:latin typeface="Arial" panose="020B0604020202020204" pitchFamily="34" charset="0"/>
                <a:ea typeface="+mj-ea"/>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81F2DACF-87CA-435D-8D82-340FBC47700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49394"/>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45137" y="5786846"/>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64E4451-2CB3-4260-99CE-6C6359CC90D3}"/>
              </a:ext>
              <a:ext uri="{C183D7F6-B498-43B3-948B-1728B52AA6E4}">
                <adec:decorative xmlns:adec="http://schemas.microsoft.com/office/drawing/2017/decorative" val="1"/>
              </a:ext>
            </a:extLst>
          </p:cNvPr>
          <p:cNvSpPr txBox="1"/>
          <p:nvPr/>
        </p:nvSpPr>
        <p:spPr>
          <a:xfrm>
            <a:off x="646611" y="2076994"/>
            <a:ext cx="10254343" cy="2227217"/>
          </a:xfrm>
          <a:prstGeom prst="rect">
            <a:avLst/>
          </a:prstGeom>
          <a:noFill/>
        </p:spPr>
        <p:txBody>
          <a:bodyPr wrap="square" rtlCol="0">
            <a:spAutoFit/>
          </a:bodyPr>
          <a:lstStyle/>
          <a:p>
            <a:endParaRPr lang="zh-CN" altLang="en-US" dirty="0"/>
          </a:p>
        </p:txBody>
      </p:sp>
      <p:sp>
        <p:nvSpPr>
          <p:cNvPr id="4" name="矩形: 圆角 3">
            <a:extLst>
              <a:ext uri="{FF2B5EF4-FFF2-40B4-BE49-F238E27FC236}">
                <a16:creationId xmlns:a16="http://schemas.microsoft.com/office/drawing/2014/main" id="{024B54E7-8BCB-4F97-8B4D-66382523FBA2}"/>
              </a:ext>
            </a:extLst>
          </p:cNvPr>
          <p:cNvSpPr/>
          <p:nvPr/>
        </p:nvSpPr>
        <p:spPr>
          <a:xfrm>
            <a:off x="552994" y="1992085"/>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Data </a:t>
            </a:r>
            <a:r>
              <a:rPr lang="en-GB" altLang="zh-CN" sz="3200" dirty="0"/>
              <a:t>+ preparation + analytics = actionable knowledge</a:t>
            </a:r>
            <a:endParaRPr lang="zh-CN" altLang="en-US" sz="3200" dirty="0"/>
          </a:p>
        </p:txBody>
      </p:sp>
      <p:sp>
        <p:nvSpPr>
          <p:cNvPr id="8" name="矩形: 圆角 7" descr="Google trends, digital banking, YouTube analysis, Amazon recommendations ">
            <a:extLst>
              <a:ext uri="{FF2B5EF4-FFF2-40B4-BE49-F238E27FC236}">
                <a16:creationId xmlns:a16="http://schemas.microsoft.com/office/drawing/2014/main" id="{09B3163F-EC80-4455-AB65-2BE8AD098A2C}"/>
              </a:ext>
            </a:extLst>
          </p:cNvPr>
          <p:cNvSpPr/>
          <p:nvPr/>
        </p:nvSpPr>
        <p:spPr>
          <a:xfrm>
            <a:off x="733697" y="3792103"/>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Google Trends, digital banking, </a:t>
            </a:r>
            <a:r>
              <a:rPr lang="en-US" altLang="zh-CN" sz="3200" dirty="0" err="1"/>
              <a:t>Youtube</a:t>
            </a:r>
            <a:r>
              <a:rPr lang="en-US" altLang="zh-CN" sz="3200" dirty="0"/>
              <a:t> analysis, </a:t>
            </a:r>
          </a:p>
          <a:p>
            <a:pPr algn="ctr"/>
            <a:r>
              <a:rPr lang="en-US" altLang="zh-CN" sz="3200" dirty="0"/>
              <a:t>Amazon recommendations…</a:t>
            </a:r>
            <a:endParaRPr lang="zh-CN" altLang="en-US" sz="3200" dirty="0"/>
          </a:p>
        </p:txBody>
      </p:sp>
    </p:spTree>
    <p:extLst>
      <p:ext uri="{BB962C8B-B14F-4D97-AF65-F5344CB8AC3E}">
        <p14:creationId xmlns:p14="http://schemas.microsoft.com/office/powerpoint/2010/main" val="90061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DE77-0B2D-4DB8-BE29-B07505BE99BF}"/>
              </a:ext>
            </a:extLst>
          </p:cNvPr>
          <p:cNvSpPr>
            <a:spLocks noGrp="1"/>
          </p:cNvSpPr>
          <p:nvPr>
            <p:ph type="title"/>
          </p:nvPr>
        </p:nvSpPr>
        <p:spPr>
          <a:xfrm>
            <a:off x="394143" y="-134002"/>
            <a:ext cx="10972800" cy="1084826"/>
          </a:xfrm>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Analytics – The Reality</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87F5BE3-1655-40E2-B534-836239184678}"/>
              </a:ext>
            </a:extLst>
          </p:cNvPr>
          <p:cNvSpPr>
            <a:spLocks noGrp="1"/>
          </p:cNvSpPr>
          <p:nvPr>
            <p:ph idx="1"/>
          </p:nvPr>
        </p:nvSpPr>
        <p:spPr>
          <a:xfrm>
            <a:off x="394143" y="1128124"/>
            <a:ext cx="10972800" cy="5141168"/>
          </a:xfrm>
        </p:spPr>
        <p:txBody>
          <a:bodyPr>
            <a:normAutofit/>
          </a:bodyPr>
          <a:lstStyle/>
          <a:p>
            <a:pPr algn="just"/>
            <a:r>
              <a:rPr lang="en-US" altLang="zh-CN" sz="2000" dirty="0">
                <a:latin typeface="Arial" panose="020B0604020202020204" pitchFamily="34" charset="0"/>
                <a:cs typeface="Arial" panose="020B0604020202020204" pitchFamily="34" charset="0"/>
              </a:rPr>
              <a:t>Data Analytics: Expectation vs. Reality</a:t>
            </a: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marL="0" indent="0" algn="just">
              <a:buNone/>
            </a:pPr>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a:p>
            <a:pPr algn="just"/>
            <a:r>
              <a:rPr lang="en-GB" altLang="zh-CN" sz="2000" kern="100" dirty="0">
                <a:effectLst/>
                <a:latin typeface="Arial" panose="020B0604020202020204" pitchFamily="34" charset="0"/>
                <a:ea typeface="等线" panose="02010600030101010101" pitchFamily="2" charset="-122"/>
                <a:cs typeface="Arial" panose="020B0604020202020204" pitchFamily="34" charset="0"/>
              </a:rPr>
              <a:t>Forbes found that “Data preparation accounts for about 80% of the work of data scientists”</a:t>
            </a:r>
            <a:endParaRPr lang="en-US" altLang="zh-CN" sz="2000" kern="100" dirty="0">
              <a:latin typeface="Arial" panose="020B0604020202020204" pitchFamily="34" charset="0"/>
              <a:ea typeface="等线" panose="02010600030101010101" pitchFamily="2" charset="-122"/>
              <a:cs typeface="Arial" panose="020B0604020202020204" pitchFamily="34" charset="0"/>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a:p>
            <a:pPr algn="just"/>
            <a:endParaRPr lang="en-GB" altLang="zh-CN" sz="2000" kern="100" dirty="0">
              <a:effectLst/>
              <a:latin typeface="Arial" panose="020B0604020202020204" pitchFamily="34" charset="0"/>
              <a:ea typeface="等线" panose="02010600030101010101" pitchFamily="2" charset="-122"/>
              <a:cs typeface="Arial" panose="020B0604020202020204" pitchFamily="34" charset="0"/>
              <a:hlinkClick r:id="rId3"/>
            </a:endParaRPr>
          </a:p>
        </p:txBody>
      </p:sp>
      <p:pic>
        <p:nvPicPr>
          <p:cNvPr id="5" name="图片 4" descr="The left graph with title 'Your Plan' is one person riding a bike on plain ground. The right graph with title 'Reality' is the same person riding over mountains and big lakes. ">
            <a:extLst>
              <a:ext uri="{FF2B5EF4-FFF2-40B4-BE49-F238E27FC236}">
                <a16:creationId xmlns:a16="http://schemas.microsoft.com/office/drawing/2014/main" id="{BB4B9D27-3E3D-4B7E-8B81-3C387F4B1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13" y="1715376"/>
            <a:ext cx="8467787" cy="1357322"/>
          </a:xfrm>
          <a:prstGeom prst="rect">
            <a:avLst/>
          </a:prstGeom>
        </p:spPr>
      </p:pic>
      <p:pic>
        <p:nvPicPr>
          <p:cNvPr id="8" name="图片 7" descr="What data scientists spend the most time doing: building training sets 3%, cleaning and organising data 60% coma collecting data sets 19%, mining data for patterns 9%, refining algorithms 4%, other 5%. ">
            <a:extLst>
              <a:ext uri="{FF2B5EF4-FFF2-40B4-BE49-F238E27FC236}">
                <a16:creationId xmlns:a16="http://schemas.microsoft.com/office/drawing/2014/main" id="{B644CAA4-BCA0-46AF-A714-1F634B3D4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43" y="3785303"/>
            <a:ext cx="8698008" cy="2842263"/>
          </a:xfrm>
          <a:prstGeom prst="rect">
            <a:avLst/>
          </a:prstGeom>
        </p:spPr>
      </p:pic>
    </p:spTree>
    <p:extLst>
      <p:ext uri="{BB962C8B-B14F-4D97-AF65-F5344CB8AC3E}">
        <p14:creationId xmlns:p14="http://schemas.microsoft.com/office/powerpoint/2010/main" val="7646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166FD-A07D-4190-8240-AC61A3556815}"/>
              </a:ext>
            </a:extLst>
          </p:cNvPr>
          <p:cNvSpPr>
            <a:spLocks noGrp="1"/>
          </p:cNvSpPr>
          <p:nvPr>
            <p:ph type="title"/>
          </p:nvPr>
        </p:nvSpPr>
        <p:spPr>
          <a:xfrm>
            <a:off x="335360" y="-79892"/>
            <a:ext cx="10972800" cy="1143000"/>
          </a:xfrm>
        </p:spPr>
        <p:txBody>
          <a:bodyPr>
            <a:normAutofit/>
          </a:bodyPr>
          <a:lstStyle/>
          <a:p>
            <a:r>
              <a:rPr lang="en-GB" altLang="zh-CN" sz="2800" b="1" dirty="0">
                <a:latin typeface="Arial" panose="020B0604020202020204" pitchFamily="34" charset="0"/>
                <a:cs typeface="Arial" panose="020B0604020202020204" pitchFamily="34" charset="0"/>
              </a:rPr>
              <a:t>Data Preparation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D98B7E0-39D2-4E84-8D4F-62512729A7DF}"/>
              </a:ext>
            </a:extLst>
          </p:cNvPr>
          <p:cNvSpPr>
            <a:spLocks noGrp="1"/>
          </p:cNvSpPr>
          <p:nvPr>
            <p:ph idx="1"/>
          </p:nvPr>
        </p:nvSpPr>
        <p:spPr>
          <a:xfrm>
            <a:off x="166685" y="858416"/>
            <a:ext cx="10572906" cy="5141168"/>
          </a:xfrm>
        </p:spPr>
        <p:txBody>
          <a:bodyPr>
            <a:normAutofit/>
          </a:bodyPr>
          <a:lstStyle/>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Data preparation is crucial for getting meaningful results from data analytics. </a:t>
            </a:r>
          </a:p>
          <a:p>
            <a:r>
              <a:rPr lang="en-GB" altLang="zh-CN" sz="2800" kern="100" dirty="0">
                <a:latin typeface="Arial" panose="020B0604020202020204" pitchFamily="34" charset="0"/>
                <a:ea typeface="等线" panose="02010600030101010101" pitchFamily="2" charset="-122"/>
                <a:cs typeface="Arial" panose="020B0604020202020204" pitchFamily="34" charset="0"/>
              </a:rPr>
              <a:t>Insufficiently prepared data leads to ‘Garbage in, Garbage out’ (GIGO)</a:t>
            </a:r>
            <a:endParaRPr lang="zh-CN" altLang="zh-CN" sz="2800" kern="100" dirty="0">
              <a:latin typeface="Arial" panose="020B0604020202020204" pitchFamily="34" charset="0"/>
              <a:ea typeface="等线" panose="02010600030101010101" pitchFamily="2" charset="-122"/>
              <a:cs typeface="Arial" panose="020B0604020202020204" pitchFamily="34" charset="0"/>
            </a:endParaRPr>
          </a:p>
          <a:p>
            <a:endParaRPr lang="zh-CN" altLang="en-US" sz="2800" dirty="0">
              <a:latin typeface="Arial" panose="020B0604020202020204" pitchFamily="34" charset="0"/>
              <a:cs typeface="Arial" panose="020B0604020202020204" pitchFamily="34" charset="0"/>
            </a:endParaRPr>
          </a:p>
        </p:txBody>
      </p:sp>
      <p:pic>
        <p:nvPicPr>
          <p:cNvPr id="4" name="图片 3" descr="The title is do you trust your data . The subtitle is if your business is a house, then data is its foundation. On the right there is a house . It says before data cleansing data quality is  40% . Outside of the house it says wrong prediction . On the right there is another house . It says after data cleansing data quality is 90% . Outside of the house it says right prediction.">
            <a:extLst>
              <a:ext uri="{FF2B5EF4-FFF2-40B4-BE49-F238E27FC236}">
                <a16:creationId xmlns:a16="http://schemas.microsoft.com/office/drawing/2014/main" id="{E565D304-C464-41D3-BEEB-CA25BA82904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0681" y="2217368"/>
            <a:ext cx="8904302" cy="4958733"/>
          </a:xfrm>
          <a:prstGeom prst="rect">
            <a:avLst/>
          </a:prstGeom>
          <a:noFill/>
          <a:ln>
            <a:noFill/>
          </a:ln>
        </p:spPr>
      </p:pic>
    </p:spTree>
    <p:extLst>
      <p:ext uri="{BB962C8B-B14F-4D97-AF65-F5344CB8AC3E}">
        <p14:creationId xmlns:p14="http://schemas.microsoft.com/office/powerpoint/2010/main" val="236604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44B07-33D4-432E-A9BB-A1C8CAFFC889}"/>
              </a:ext>
            </a:extLst>
          </p:cNvPr>
          <p:cNvSpPr>
            <a:spLocks noGrp="1"/>
          </p:cNvSpPr>
          <p:nvPr>
            <p:ph type="title"/>
          </p:nvPr>
        </p:nvSpPr>
        <p:spPr>
          <a:xfrm>
            <a:off x="380300" y="260648"/>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How to check data quality?</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E0723AC-E15A-48A4-A036-775E93486ECF}"/>
              </a:ext>
            </a:extLst>
          </p:cNvPr>
          <p:cNvSpPr>
            <a:spLocks noGrp="1"/>
          </p:cNvSpPr>
          <p:nvPr>
            <p:ph idx="1"/>
          </p:nvPr>
        </p:nvSpPr>
        <p:spPr>
          <a:xfrm>
            <a:off x="380300" y="1643459"/>
            <a:ext cx="6072751" cy="5141168"/>
          </a:xfrm>
        </p:spPr>
        <p:txBody>
          <a:bodyPr>
            <a:normAutofit/>
          </a:bodyPr>
          <a:lstStyle/>
          <a:p>
            <a:pPr algn="just"/>
            <a:r>
              <a:rPr lang="en-US" altLang="zh-CN" sz="2800" dirty="0">
                <a:latin typeface="Arial" panose="020B0604020202020204" pitchFamily="34" charset="0"/>
                <a:cs typeface="Arial" panose="020B0604020202020204" pitchFamily="34" charset="0"/>
              </a:rPr>
              <a:t>Meta data: </a:t>
            </a:r>
            <a:r>
              <a:rPr lang="en-GB" altLang="zh-CN" sz="2800" kern="100" dirty="0">
                <a:latin typeface="Arial" panose="020B0604020202020204" pitchFamily="34" charset="0"/>
                <a:ea typeface="等线" panose="02010600030101010101" pitchFamily="2" charset="-122"/>
                <a:cs typeface="Arial" panose="020B0604020202020204" pitchFamily="34" charset="0"/>
              </a:rPr>
              <a:t>“data about data” </a:t>
            </a:r>
            <a:endParaRPr lang="en-US" altLang="zh-CN" sz="2800" dirty="0">
              <a:latin typeface="Arial" panose="020B0604020202020204" pitchFamily="34" charset="0"/>
              <a:cs typeface="Arial" panose="020B0604020202020204" pitchFamily="34" charset="0"/>
            </a:endParaRPr>
          </a:p>
          <a:p>
            <a:pPr algn="just"/>
            <a:r>
              <a:rPr lang="en-GB" altLang="zh-CN" sz="2800" kern="100" dirty="0">
                <a:effectLst/>
                <a:latin typeface="Arial" panose="020B0604020202020204" pitchFamily="34" charset="0"/>
                <a:ea typeface="等线" panose="02010600030101010101" pitchFamily="2" charset="-122"/>
                <a:cs typeface="Arial" panose="020B0604020202020204" pitchFamily="34" charset="0"/>
              </a:rPr>
              <a:t>Understanding data availability, types, quantity, complexity, etc. </a:t>
            </a:r>
            <a:endParaRPr lang="zh-CN" altLang="zh-CN" sz="2800" kern="100" dirty="0">
              <a:effectLst/>
              <a:latin typeface="Arial" panose="020B0604020202020204" pitchFamily="34" charset="0"/>
              <a:ea typeface="等线" panose="02010600030101010101" pitchFamily="2" charset="-122"/>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Exploratory Data Analysis (EDA)</a:t>
            </a:r>
          </a:p>
          <a:p>
            <a:r>
              <a:rPr lang="en-US" altLang="zh-CN" sz="2800" dirty="0">
                <a:latin typeface="Arial" panose="020B0604020202020204" pitchFamily="34" charset="0"/>
                <a:cs typeface="Arial" panose="020B0604020202020204" pitchFamily="34" charset="0"/>
              </a:rPr>
              <a:t>Analyzing data sets to summarize their main characteristics, often with visual methods. </a:t>
            </a:r>
            <a:endParaRPr lang="zh-CN" altLang="en-US" sz="28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EE00D292-60D6-4D94-A439-9540CB4841C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434" y="1353637"/>
            <a:ext cx="4283529" cy="321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2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63E73-180F-45B0-AFA8-5C5F42B121C5}"/>
              </a:ext>
            </a:extLst>
          </p:cNvPr>
          <p:cNvSpPr>
            <a:spLocks noGrp="1"/>
          </p:cNvSpPr>
          <p:nvPr>
            <p:ph type="title"/>
          </p:nvPr>
        </p:nvSpPr>
        <p:spPr>
          <a:xfrm>
            <a:off x="388626" y="526978"/>
            <a:ext cx="10972800" cy="1143000"/>
          </a:xfrm>
        </p:spPr>
        <p:txBody>
          <a:bodyPr>
            <a:normAutofit/>
          </a:bodyPr>
          <a:lstStyle/>
          <a:p>
            <a:r>
              <a:rPr lang="en-US" altLang="zh-CN" sz="3200" b="1" dirty="0">
                <a:latin typeface="Arial" panose="020B0604020202020204" pitchFamily="34" charset="0"/>
                <a:cs typeface="Arial" panose="020B0604020202020204" pitchFamily="34" charset="0"/>
              </a:rPr>
              <a:t>Collecting Data Methods</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3BE9820-0F78-4D79-9AA2-58B7CFE0749D}"/>
              </a:ext>
            </a:extLst>
          </p:cNvPr>
          <p:cNvSpPr>
            <a:spLocks noGrp="1"/>
          </p:cNvSpPr>
          <p:nvPr>
            <p:ph idx="1"/>
          </p:nvPr>
        </p:nvSpPr>
        <p:spPr>
          <a:xfrm>
            <a:off x="702071" y="0"/>
            <a:ext cx="8353152" cy="5141168"/>
          </a:xfrm>
        </p:spPr>
        <p:txBody>
          <a:bodyPr>
            <a:normAutofit/>
          </a:bodyPr>
          <a:lstStyle/>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Build private databases/data warehouses/etc.</a:t>
            </a:r>
          </a:p>
          <a:p>
            <a:r>
              <a:rPr lang="en-US" altLang="zh-CN" sz="2800" dirty="0">
                <a:latin typeface="Arial" panose="020B0604020202020204" pitchFamily="34" charset="0"/>
                <a:cs typeface="Arial" panose="020B0604020202020204" pitchFamily="34" charset="0"/>
              </a:rPr>
              <a:t>Scrape from websites</a:t>
            </a:r>
          </a:p>
          <a:p>
            <a:r>
              <a:rPr lang="en-US" altLang="zh-CN" sz="2800" dirty="0">
                <a:latin typeface="Arial" panose="020B0604020202020204" pitchFamily="34" charset="0"/>
                <a:cs typeface="Arial" panose="020B0604020202020204" pitchFamily="34" charset="0"/>
              </a:rPr>
              <a:t>From third-party platforms, e.g. Statista, World Bank, UKDS. </a:t>
            </a:r>
          </a:p>
          <a:p>
            <a:r>
              <a:rPr lang="en-US" altLang="zh-CN" sz="2800" dirty="0">
                <a:latin typeface="Arial" panose="020B0604020202020204" pitchFamily="34" charset="0"/>
                <a:cs typeface="Arial" panose="020B0604020202020204" pitchFamily="34" charset="0"/>
              </a:rPr>
              <a:t>……</a:t>
            </a: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72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2447A1DE-85AA-416D-A720-856A6B325293}"/>
              </a:ext>
              <a:ext uri="{C183D7F6-B498-43B3-948B-1728B52AA6E4}">
                <adec:decorative xmlns:adec="http://schemas.microsoft.com/office/drawing/2017/decorative" val="0"/>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UKDS Website</a:t>
            </a:r>
            <a:endParaRPr lang="zh-CN" altLang="en-US" dirty="0">
              <a:latin typeface="Arial" panose="020B0604020202020204" pitchFamily="34" charset="0"/>
              <a:cs typeface="Arial" panose="020B0604020202020204" pitchFamily="34" charset="0"/>
            </a:endParaRPr>
          </a:p>
        </p:txBody>
      </p:sp>
      <p:pic>
        <p:nvPicPr>
          <p:cNvPr id="7" name="图片 6" descr="A screenshot of UK data service website to access data ">
            <a:extLst>
              <a:ext uri="{FF2B5EF4-FFF2-40B4-BE49-F238E27FC236}">
                <a16:creationId xmlns:a16="http://schemas.microsoft.com/office/drawing/2014/main" id="{8F6CBD21-F6D0-4F44-91F4-A0C29551E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935" y="476957"/>
            <a:ext cx="9166706" cy="5982001"/>
          </a:xfrm>
          <a:prstGeom prst="rect">
            <a:avLst/>
          </a:prstGeom>
          <a:ln>
            <a:noFill/>
          </a:ln>
          <a:effectLst>
            <a:outerShdw blurRad="292100" dist="139700" dir="2700000" algn="tl" rotWithShape="0">
              <a:srgbClr val="333333">
                <a:alpha val="65000"/>
              </a:srgbClr>
            </a:outerShdw>
          </a:effectLst>
        </p:spPr>
      </p:pic>
      <p:pic>
        <p:nvPicPr>
          <p:cNvPr id="9" name="图片 8" descr="A screenshot of UK data service website to access data ">
            <a:extLst>
              <a:ext uri="{FF2B5EF4-FFF2-40B4-BE49-F238E27FC236}">
                <a16:creationId xmlns:a16="http://schemas.microsoft.com/office/drawing/2014/main" id="{6AE3362B-D71E-45AF-8707-10CCA5F08F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790" y="3127159"/>
            <a:ext cx="6944330" cy="412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348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F14D-78B9-4172-98C6-D0D3AB277ED8}"/>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Major Tasks in Data Pre-processing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E1A32C4-2835-43EC-A40C-5B3F2103E170}"/>
              </a:ext>
            </a:extLst>
          </p:cNvPr>
          <p:cNvSpPr>
            <a:spLocks noGrp="1"/>
          </p:cNvSpPr>
          <p:nvPr>
            <p:ph idx="1"/>
          </p:nvPr>
        </p:nvSpPr>
        <p:spPr/>
        <p:txBody>
          <a:bodyPr>
            <a:normAutofit/>
          </a:bodyPr>
          <a:lstStyle/>
          <a:p>
            <a:r>
              <a:rPr lang="en-GB" altLang="zh-CN" sz="2800" dirty="0">
                <a:solidFill>
                  <a:srgbClr val="0070C0"/>
                </a:solidFill>
                <a:latin typeface="Arial" panose="020B0604020202020204" pitchFamily="34" charset="0"/>
                <a:cs typeface="Arial" panose="020B0604020202020204" pitchFamily="34" charset="0"/>
              </a:rPr>
              <a:t>Data integration </a:t>
            </a:r>
            <a:r>
              <a:rPr lang="en-GB" altLang="zh-CN" sz="2800" dirty="0">
                <a:latin typeface="Arial" panose="020B0604020202020204" pitchFamily="34" charset="0"/>
                <a:cs typeface="Arial" panose="020B0604020202020204" pitchFamily="34" charset="0"/>
              </a:rPr>
              <a:t>- integration of multiple databases, data cubes, or files </a:t>
            </a:r>
          </a:p>
          <a:p>
            <a:r>
              <a:rPr lang="en-GB" altLang="zh-CN" sz="2800" dirty="0">
                <a:solidFill>
                  <a:srgbClr val="0070C0"/>
                </a:solidFill>
                <a:latin typeface="Arial" panose="020B0604020202020204" pitchFamily="34" charset="0"/>
                <a:cs typeface="Arial" panose="020B0604020202020204" pitchFamily="34" charset="0"/>
              </a:rPr>
              <a:t>Data description</a:t>
            </a:r>
            <a:r>
              <a:rPr lang="en-GB" altLang="zh-CN" sz="2800" dirty="0">
                <a:latin typeface="Arial" panose="020B0604020202020204" pitchFamily="34" charset="0"/>
                <a:cs typeface="Arial" panose="020B0604020202020204" pitchFamily="34" charset="0"/>
              </a:rPr>
              <a:t>, </a:t>
            </a:r>
            <a:r>
              <a:rPr lang="en-GB" altLang="zh-CN" sz="2800" dirty="0">
                <a:solidFill>
                  <a:srgbClr val="0070C0"/>
                </a:solidFill>
                <a:latin typeface="Arial" panose="020B0604020202020204" pitchFamily="34" charset="0"/>
                <a:cs typeface="Arial" panose="020B0604020202020204" pitchFamily="34" charset="0"/>
              </a:rPr>
              <a:t>summarisation</a:t>
            </a:r>
            <a:r>
              <a:rPr lang="en-GB" altLang="zh-CN" sz="2800" dirty="0">
                <a:latin typeface="Arial" panose="020B0604020202020204" pitchFamily="34" charset="0"/>
                <a:cs typeface="Arial" panose="020B0604020202020204" pitchFamily="34" charset="0"/>
              </a:rPr>
              <a:t> and </a:t>
            </a:r>
            <a:r>
              <a:rPr lang="en-GB" altLang="zh-CN" sz="2800" dirty="0">
                <a:solidFill>
                  <a:srgbClr val="0070C0"/>
                </a:solidFill>
                <a:latin typeface="Arial" panose="020B0604020202020204" pitchFamily="34" charset="0"/>
                <a:cs typeface="Arial" panose="020B0604020202020204" pitchFamily="34" charset="0"/>
              </a:rPr>
              <a:t>visualisation </a:t>
            </a:r>
          </a:p>
          <a:p>
            <a:r>
              <a:rPr lang="en-GB" altLang="zh-CN" sz="2800" dirty="0">
                <a:solidFill>
                  <a:srgbClr val="0070C0"/>
                </a:solidFill>
                <a:latin typeface="Arial" panose="020B0604020202020204" pitchFamily="34" charset="0"/>
                <a:cs typeface="Arial" panose="020B0604020202020204" pitchFamily="34" charset="0"/>
              </a:rPr>
              <a:t>Data cleaning </a:t>
            </a:r>
            <a:r>
              <a:rPr lang="en-GB" altLang="zh-CN" sz="28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2800" dirty="0">
                <a:solidFill>
                  <a:srgbClr val="0070C0"/>
                </a:solidFill>
                <a:latin typeface="Arial" panose="020B0604020202020204" pitchFamily="34" charset="0"/>
                <a:cs typeface="Arial" panose="020B0604020202020204" pitchFamily="34" charset="0"/>
              </a:rPr>
              <a:t>Data reduction </a:t>
            </a:r>
            <a:r>
              <a:rPr lang="en-GB" altLang="zh-CN" sz="28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2800" dirty="0">
                <a:solidFill>
                  <a:srgbClr val="0070C0"/>
                </a:solidFill>
                <a:latin typeface="Arial" panose="020B0604020202020204" pitchFamily="34" charset="0"/>
                <a:cs typeface="Arial" panose="020B0604020202020204" pitchFamily="34" charset="0"/>
              </a:rPr>
              <a:t>Data transformation </a:t>
            </a:r>
            <a:r>
              <a:rPr lang="en-GB" altLang="zh-CN" sz="2800" dirty="0">
                <a:latin typeface="Arial" panose="020B0604020202020204" pitchFamily="34" charset="0"/>
                <a:cs typeface="Arial" panose="020B0604020202020204" pitchFamily="34" charset="0"/>
              </a:rPr>
              <a:t>- normalisation and aggregation </a:t>
            </a:r>
          </a:p>
          <a:p>
            <a:r>
              <a:rPr lang="en-GB" altLang="zh-CN" sz="2800" dirty="0">
                <a:solidFill>
                  <a:srgbClr val="0070C0"/>
                </a:solidFill>
                <a:latin typeface="Arial" panose="020B0604020202020204" pitchFamily="34" charset="0"/>
                <a:cs typeface="Arial" panose="020B0604020202020204" pitchFamily="34" charset="0"/>
              </a:rPr>
              <a:t>Data discretisation </a:t>
            </a:r>
            <a:r>
              <a:rPr lang="en-GB" altLang="zh-CN" sz="2800" dirty="0">
                <a:latin typeface="Arial" panose="020B0604020202020204" pitchFamily="34" charset="0"/>
                <a:cs typeface="Arial" panose="020B0604020202020204" pitchFamily="34" charset="0"/>
              </a:rPr>
              <a:t>(for numerical data) and </a:t>
            </a:r>
            <a:r>
              <a:rPr lang="en-GB" altLang="zh-CN" sz="2800" dirty="0">
                <a:solidFill>
                  <a:srgbClr val="0070C0"/>
                </a:solidFill>
                <a:latin typeface="Arial" panose="020B0604020202020204" pitchFamily="34" charset="0"/>
                <a:cs typeface="Arial" panose="020B0604020202020204" pitchFamily="34" charset="0"/>
              </a:rPr>
              <a:t>generalisation</a:t>
            </a:r>
          </a:p>
        </p:txBody>
      </p:sp>
    </p:spTree>
    <p:extLst>
      <p:ext uri="{BB962C8B-B14F-4D97-AF65-F5344CB8AC3E}">
        <p14:creationId xmlns:p14="http://schemas.microsoft.com/office/powerpoint/2010/main" val="89139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F14D-78B9-4172-98C6-D0D3AB277ED8}"/>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Major Tasks in Data Pre-processing</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E1A32C4-2835-43EC-A40C-5B3F2103E170}"/>
              </a:ext>
            </a:extLst>
          </p:cNvPr>
          <p:cNvSpPr>
            <a:spLocks noGrp="1"/>
          </p:cNvSpPr>
          <p:nvPr>
            <p:ph idx="1"/>
          </p:nvPr>
        </p:nvSpPr>
        <p:spPr/>
        <p:txBody>
          <a:bodyPr>
            <a:normAutofit/>
          </a:bodyPr>
          <a:lstStyle/>
          <a:p>
            <a:r>
              <a:rPr lang="en-GB" altLang="zh-CN" sz="2400" dirty="0">
                <a:solidFill>
                  <a:srgbClr val="0070C0"/>
                </a:solidFill>
                <a:latin typeface="Arial" panose="020B0604020202020204" pitchFamily="34" charset="0"/>
                <a:cs typeface="Arial" panose="020B0604020202020204" pitchFamily="34" charset="0"/>
              </a:rPr>
              <a:t>Data integration </a:t>
            </a:r>
            <a:r>
              <a:rPr lang="en-GB" altLang="zh-CN" sz="2400" dirty="0">
                <a:latin typeface="Arial" panose="020B0604020202020204" pitchFamily="34" charset="0"/>
                <a:cs typeface="Arial" panose="020B0604020202020204" pitchFamily="34" charset="0"/>
              </a:rPr>
              <a:t>- integration of multiple databases, data cubes, or files </a:t>
            </a:r>
          </a:p>
          <a:p>
            <a:r>
              <a:rPr lang="en-GB" altLang="zh-CN" sz="2400" dirty="0">
                <a:solidFill>
                  <a:srgbClr val="0070C0"/>
                </a:solidFill>
                <a:latin typeface="Arial" panose="020B0604020202020204" pitchFamily="34" charset="0"/>
                <a:cs typeface="Arial" panose="020B0604020202020204" pitchFamily="34" charset="0"/>
              </a:rPr>
              <a:t>Data description</a:t>
            </a:r>
            <a:r>
              <a:rPr lang="en-GB" altLang="zh-CN" sz="2400" dirty="0">
                <a:latin typeface="Arial" panose="020B0604020202020204" pitchFamily="34" charset="0"/>
                <a:cs typeface="Arial" panose="020B0604020202020204" pitchFamily="34" charset="0"/>
              </a:rPr>
              <a:t>, </a:t>
            </a:r>
            <a:r>
              <a:rPr lang="en-GB" altLang="zh-CN" sz="2400" dirty="0">
                <a:solidFill>
                  <a:srgbClr val="0070C0"/>
                </a:solidFill>
                <a:latin typeface="Arial" panose="020B0604020202020204" pitchFamily="34" charset="0"/>
                <a:cs typeface="Arial" panose="020B0604020202020204" pitchFamily="34" charset="0"/>
              </a:rPr>
              <a:t>summarisation</a:t>
            </a:r>
            <a:r>
              <a:rPr lang="en-GB" altLang="zh-CN" sz="2400" dirty="0">
                <a:latin typeface="Arial" panose="020B0604020202020204" pitchFamily="34" charset="0"/>
                <a:cs typeface="Arial" panose="020B0604020202020204" pitchFamily="34" charset="0"/>
              </a:rPr>
              <a:t> and </a:t>
            </a:r>
            <a:r>
              <a:rPr lang="en-GB" altLang="zh-CN" sz="2400" dirty="0">
                <a:solidFill>
                  <a:srgbClr val="0070C0"/>
                </a:solidFill>
                <a:latin typeface="Arial" panose="020B0604020202020204" pitchFamily="34" charset="0"/>
                <a:cs typeface="Arial" panose="020B0604020202020204" pitchFamily="34" charset="0"/>
              </a:rPr>
              <a:t>visualisation </a:t>
            </a:r>
          </a:p>
          <a:p>
            <a:r>
              <a:rPr lang="en-GB" altLang="zh-CN" sz="2400" dirty="0">
                <a:solidFill>
                  <a:srgbClr val="0070C0"/>
                </a:solidFill>
                <a:latin typeface="Arial" panose="020B0604020202020204" pitchFamily="34" charset="0"/>
                <a:cs typeface="Arial" panose="020B0604020202020204" pitchFamily="34" charset="0"/>
              </a:rPr>
              <a:t>Data cleaning </a:t>
            </a:r>
            <a:r>
              <a:rPr lang="en-GB" altLang="zh-CN" sz="24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2400" dirty="0">
                <a:solidFill>
                  <a:srgbClr val="0070C0"/>
                </a:solidFill>
                <a:latin typeface="Arial" panose="020B0604020202020204" pitchFamily="34" charset="0"/>
                <a:cs typeface="Arial" panose="020B0604020202020204" pitchFamily="34" charset="0"/>
              </a:rPr>
              <a:t>Data reduction </a:t>
            </a:r>
            <a:r>
              <a:rPr lang="en-GB" altLang="zh-CN" sz="24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2400" dirty="0">
                <a:solidFill>
                  <a:srgbClr val="0070C0"/>
                </a:solidFill>
                <a:latin typeface="Arial" panose="020B0604020202020204" pitchFamily="34" charset="0"/>
                <a:cs typeface="Arial" panose="020B0604020202020204" pitchFamily="34" charset="0"/>
              </a:rPr>
              <a:t>Data transformation </a:t>
            </a:r>
            <a:r>
              <a:rPr lang="en-GB" altLang="zh-CN" sz="2400" dirty="0">
                <a:latin typeface="Arial" panose="020B0604020202020204" pitchFamily="34" charset="0"/>
                <a:cs typeface="Arial" panose="020B0604020202020204" pitchFamily="34" charset="0"/>
              </a:rPr>
              <a:t>- normalisation and aggregation </a:t>
            </a:r>
          </a:p>
          <a:p>
            <a:r>
              <a:rPr lang="en-GB" altLang="zh-CN" sz="2400" dirty="0">
                <a:solidFill>
                  <a:srgbClr val="0070C0"/>
                </a:solidFill>
                <a:latin typeface="Arial" panose="020B0604020202020204" pitchFamily="34" charset="0"/>
                <a:cs typeface="Arial" panose="020B0604020202020204" pitchFamily="34" charset="0"/>
              </a:rPr>
              <a:t>Data discretisation </a:t>
            </a:r>
            <a:r>
              <a:rPr lang="en-GB" altLang="zh-CN" sz="2400" dirty="0">
                <a:latin typeface="Arial" panose="020B0604020202020204" pitchFamily="34" charset="0"/>
                <a:cs typeface="Arial" panose="020B0604020202020204" pitchFamily="34" charset="0"/>
              </a:rPr>
              <a:t>(for numerical data) and </a:t>
            </a:r>
            <a:r>
              <a:rPr lang="en-GB" altLang="zh-CN" sz="2400" dirty="0">
                <a:solidFill>
                  <a:srgbClr val="0070C0"/>
                </a:solidFill>
                <a:latin typeface="Arial" panose="020B0604020202020204" pitchFamily="34" charset="0"/>
                <a:cs typeface="Arial" panose="020B0604020202020204" pitchFamily="34" charset="0"/>
              </a:rPr>
              <a:t>generalisation</a:t>
            </a:r>
          </a:p>
          <a:p>
            <a:endParaRPr lang="en-GB" altLang="zh-CN" sz="2800" b="1" dirty="0">
              <a:solidFill>
                <a:srgbClr val="0070C0"/>
              </a:solidFill>
              <a:latin typeface="Arial" panose="020B0604020202020204" pitchFamily="34" charset="0"/>
              <a:cs typeface="Arial" panose="020B0604020202020204" pitchFamily="34" charset="0"/>
            </a:endParaRPr>
          </a:p>
          <a:p>
            <a:r>
              <a:rPr lang="en-GB" altLang="zh-CN" sz="2800" b="1" dirty="0">
                <a:latin typeface="Arial" panose="020B0604020202020204" pitchFamily="34" charset="0"/>
                <a:cs typeface="Arial" panose="020B0604020202020204" pitchFamily="34" charset="0"/>
              </a:rPr>
              <a:t>There’s no certain order of doing these steps!!</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64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idx="1"/>
          </p:nvPr>
        </p:nvSpPr>
        <p:spPr>
          <a:xfrm>
            <a:off x="555560" y="1209119"/>
            <a:ext cx="10972800" cy="5141168"/>
          </a:xfrm>
        </p:spPr>
        <p:txBody>
          <a:bodyPr>
            <a:normAutofit/>
          </a:bodyPr>
          <a:lstStyle/>
          <a:p>
            <a:r>
              <a:rPr lang="en-US" altLang="zh-CN" sz="2400" dirty="0">
                <a:latin typeface="Arial" panose="020B0604020202020204" pitchFamily="34" charset="0"/>
                <a:cs typeface="Arial" panose="020B0604020202020204" pitchFamily="34" charset="0"/>
              </a:rPr>
              <a:t>Data integration: combining data from multiple sources into a unified view</a:t>
            </a:r>
          </a:p>
          <a:p>
            <a:pPr marL="0" indent="0">
              <a:buNone/>
            </a:pPr>
            <a:r>
              <a:rPr lang="en-US" altLang="zh-CN" sz="2400" dirty="0">
                <a:latin typeface="Arial" panose="020B0604020202020204" pitchFamily="34" charset="0"/>
                <a:cs typeface="Arial" panose="020B0604020202020204" pitchFamily="34" charset="0"/>
              </a:rPr>
              <a:t>	- To improve data quality</a:t>
            </a:r>
          </a:p>
          <a:p>
            <a:pPr marL="0" indent="0">
              <a:buNone/>
            </a:pPr>
            <a:r>
              <a:rPr lang="en-US" altLang="zh-CN" sz="2400" dirty="0">
                <a:latin typeface="Arial" panose="020B0604020202020204" pitchFamily="34" charset="0"/>
                <a:cs typeface="Arial" panose="020B0604020202020204" pitchFamily="34" charset="0"/>
              </a:rPr>
              <a:t>	- To enrich data with additional information</a:t>
            </a:r>
          </a:p>
          <a:p>
            <a:pPr marL="0" indent="0">
              <a:buNone/>
            </a:pPr>
            <a:r>
              <a:rPr lang="en-US" altLang="zh-CN" sz="2400" dirty="0">
                <a:latin typeface="Arial" panose="020B0604020202020204" pitchFamily="34" charset="0"/>
                <a:cs typeface="Arial" panose="020B0604020202020204" pitchFamily="34" charset="0"/>
              </a:rPr>
              <a:t>	- To allow reliable data analytics and beyond</a:t>
            </a:r>
          </a:p>
          <a:p>
            <a:endParaRPr lang="en-US" altLang="zh-CN"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088" y="4404824"/>
            <a:ext cx="5788534" cy="2192528"/>
          </a:xfrm>
          <a:prstGeom prst="rect">
            <a:avLst/>
          </a:prstGeom>
        </p:spPr>
      </p:pic>
    </p:spTree>
    <p:extLst>
      <p:ext uri="{BB962C8B-B14F-4D97-AF65-F5344CB8AC3E}">
        <p14:creationId xmlns:p14="http://schemas.microsoft.com/office/powerpoint/2010/main" val="16877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idx="1"/>
          </p:nvPr>
        </p:nvSpPr>
        <p:spPr>
          <a:xfrm>
            <a:off x="555560" y="1209119"/>
            <a:ext cx="10972800" cy="5141168"/>
          </a:xfrm>
        </p:spPr>
        <p:txBody>
          <a:bodyPr>
            <a:normAutofit/>
          </a:bodyPr>
          <a:lstStyle/>
          <a:p>
            <a:r>
              <a:rPr lang="en-US" altLang="zh-CN" sz="2400" dirty="0">
                <a:latin typeface="Arial" panose="020B0604020202020204" pitchFamily="34" charset="0"/>
                <a:cs typeface="Arial" panose="020B0604020202020204" pitchFamily="34" charset="0"/>
              </a:rPr>
              <a:t>Data integration: combining data from multiple sources into a unified view</a:t>
            </a:r>
          </a:p>
          <a:p>
            <a:pPr marL="0" indent="0">
              <a:buNone/>
            </a:pPr>
            <a:r>
              <a:rPr lang="en-US" altLang="zh-CN" sz="2400" dirty="0">
                <a:latin typeface="Arial" panose="020B0604020202020204" pitchFamily="34" charset="0"/>
                <a:cs typeface="Arial" panose="020B0604020202020204" pitchFamily="34" charset="0"/>
              </a:rPr>
              <a:t>	- To improve data quality</a:t>
            </a:r>
          </a:p>
          <a:p>
            <a:pPr marL="0" indent="0">
              <a:buNone/>
            </a:pPr>
            <a:r>
              <a:rPr lang="en-US" altLang="zh-CN" sz="2400" dirty="0">
                <a:latin typeface="Arial" panose="020B0604020202020204" pitchFamily="34" charset="0"/>
                <a:cs typeface="Arial" panose="020B0604020202020204" pitchFamily="34" charset="0"/>
              </a:rPr>
              <a:t>	- To enrich data with additional information</a:t>
            </a:r>
          </a:p>
          <a:p>
            <a:pPr marL="0" indent="0">
              <a:buNone/>
            </a:pPr>
            <a:r>
              <a:rPr lang="en-US" altLang="zh-CN" sz="2400" dirty="0">
                <a:latin typeface="Arial" panose="020B0604020202020204" pitchFamily="34" charset="0"/>
                <a:cs typeface="Arial" panose="020B0604020202020204" pitchFamily="34" charset="0"/>
              </a:rPr>
              <a:t>	- To allow reliable data analytics and beyond</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Integrating in-house data within data warehouse together is relatively straightforward (with common attributes and structures across schemas).</a:t>
            </a:r>
            <a:endParaRPr lang="zh-CN" altLang="en-US"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088" y="4404824"/>
            <a:ext cx="5788534" cy="2192528"/>
          </a:xfrm>
          <a:prstGeom prst="rect">
            <a:avLst/>
          </a:prstGeom>
        </p:spPr>
      </p:pic>
    </p:spTree>
    <p:extLst>
      <p:ext uri="{BB962C8B-B14F-4D97-AF65-F5344CB8AC3E}">
        <p14:creationId xmlns:p14="http://schemas.microsoft.com/office/powerpoint/2010/main" val="299469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Arial" panose="020B0604020202020204" pitchFamily="34" charset="0"/>
                <a:cs typeface="Arial" panose="020B0604020202020204" pitchFamily="34" charset="0"/>
              </a:rPr>
              <a:t>Can you hear us?</a:t>
            </a:r>
          </a:p>
        </p:txBody>
      </p:sp>
      <p:sp>
        <p:nvSpPr>
          <p:cNvPr id="8" name="Oval Callout 7"/>
          <p:cNvSpPr/>
          <p:nvPr/>
        </p:nvSpPr>
        <p:spPr>
          <a:xfrm flipH="1">
            <a:off x="2495600" y="177281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700" b="1" dirty="0">
                <a:latin typeface="+mj-lt"/>
              </a:rPr>
              <a:t>?</a:t>
            </a:r>
          </a:p>
        </p:txBody>
      </p:sp>
    </p:spTree>
    <p:extLst>
      <p:ext uri="{BB962C8B-B14F-4D97-AF65-F5344CB8AC3E}">
        <p14:creationId xmlns:p14="http://schemas.microsoft.com/office/powerpoint/2010/main" val="40392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09D74-42D6-4614-BAFD-900EF0DAE120}"/>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7129982-2833-4CF8-B8FD-DC2A5EC04219}"/>
              </a:ext>
            </a:extLst>
          </p:cNvPr>
          <p:cNvSpPr>
            <a:spLocks noGrp="1"/>
          </p:cNvSpPr>
          <p:nvPr>
            <p:ph idx="1"/>
          </p:nvPr>
        </p:nvSpPr>
        <p:spPr>
          <a:xfrm>
            <a:off x="380300" y="1643459"/>
            <a:ext cx="5818133" cy="5141168"/>
          </a:xfrm>
        </p:spPr>
        <p:txBody>
          <a:bodyPr>
            <a:normAutofit/>
          </a:bodyPr>
          <a:lstStyle/>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Joining tables:</a:t>
            </a:r>
          </a:p>
          <a:p>
            <a:r>
              <a:rPr lang="en-US" altLang="zh-CN" sz="2800" dirty="0">
                <a:latin typeface="Arial" panose="020B0604020202020204" pitchFamily="34" charset="0"/>
                <a:cs typeface="Arial" panose="020B0604020202020204" pitchFamily="34" charset="0"/>
              </a:rPr>
              <a:t>Extract and simultaneously process data from more than one table.</a:t>
            </a:r>
          </a:p>
        </p:txBody>
      </p:sp>
      <p:pic>
        <p:nvPicPr>
          <p:cNvPr id="1026" name="Picture 2" descr="Venn graphs for inner join, full join, left join, and right join ">
            <a:extLst>
              <a:ext uri="{FF2B5EF4-FFF2-40B4-BE49-F238E27FC236}">
                <a16:creationId xmlns:a16="http://schemas.microsoft.com/office/drawing/2014/main" id="{0374A527-CA6F-4ED0-956E-31707591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003" y="1637209"/>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432552" y="1343014"/>
            <a:ext cx="10972800" cy="5141168"/>
          </a:xfrm>
        </p:spPr>
        <p:txBody>
          <a:bodyPr>
            <a:normAutofit/>
          </a:bodyPr>
          <a:lstStyle/>
          <a:p>
            <a:r>
              <a:rPr lang="en-US" altLang="zh-CN" sz="2800" dirty="0">
                <a:latin typeface="Arial" panose="020B0604020202020204" pitchFamily="34" charset="0"/>
                <a:cs typeface="Arial" panose="020B0604020202020204" pitchFamily="34" charset="0"/>
              </a:rPr>
              <a:t>By default, the joining query performs an </a:t>
            </a:r>
            <a:r>
              <a:rPr lang="en-US" altLang="zh-CN" sz="2800" b="1" i="1" dirty="0">
                <a:latin typeface="Arial" panose="020B0604020202020204" pitchFamily="34" charset="0"/>
                <a:cs typeface="Arial" panose="020B0604020202020204" pitchFamily="34" charset="0"/>
              </a:rPr>
              <a:t>inner join</a:t>
            </a:r>
            <a:r>
              <a:rPr lang="en-US" altLang="zh-CN" sz="2800" dirty="0">
                <a:latin typeface="Arial" panose="020B0604020202020204" pitchFamily="34" charset="0"/>
                <a:cs typeface="Arial" panose="020B0604020202020204" pitchFamily="34" charset="0"/>
              </a:rPr>
              <a:t>, which includes matching rows only in the results. </a:t>
            </a:r>
            <a:endParaRPr lang="zh-CN" altLang="en-US" sz="2800" dirty="0">
              <a:latin typeface="Arial" panose="020B0604020202020204" pitchFamily="34" charset="0"/>
              <a:cs typeface="Arial" panose="020B0604020202020204" pitchFamily="34" charset="0"/>
            </a:endParaRPr>
          </a:p>
        </p:txBody>
      </p:sp>
      <p:pic>
        <p:nvPicPr>
          <p:cNvPr id="5" name="图片 4" descr="Table a is employee payroll table with two columns, employee ID and salary. Table b is employee organisation table with two columns , employee ID and Department. Table 3 is a merged table with three columns , employee ID, salary and Department. It has only three rows that table A and table B both have.">
            <a:extLst>
              <a:ext uri="{FF2B5EF4-FFF2-40B4-BE49-F238E27FC236}">
                <a16:creationId xmlns:a16="http://schemas.microsoft.com/office/drawing/2014/main" id="{FE6B3AE4-7DE0-4822-9D99-3C6150CC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108" y="2242969"/>
            <a:ext cx="7591481" cy="4438682"/>
          </a:xfrm>
          <a:prstGeom prst="rect">
            <a:avLst/>
          </a:prstGeom>
        </p:spPr>
      </p:pic>
      <p:sp>
        <p:nvSpPr>
          <p:cNvPr id="6" name="椭圆 5">
            <a:extLst>
              <a:ext uri="{FF2B5EF4-FFF2-40B4-BE49-F238E27FC236}">
                <a16:creationId xmlns:a16="http://schemas.microsoft.com/office/drawing/2014/main" id="{9992E0AB-18AC-4FAA-A8AF-F5A602428B05}"/>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9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452146" y="1456184"/>
            <a:ext cx="10972800" cy="5141168"/>
          </a:xfrm>
        </p:spPr>
        <p:txBody>
          <a:bodyPr>
            <a:normAutofit/>
          </a:bodyPr>
          <a:lstStyle/>
          <a:p>
            <a:r>
              <a:rPr lang="en-US" altLang="zh-CN" sz="2800" dirty="0">
                <a:latin typeface="Arial" panose="020B0604020202020204" pitchFamily="34" charset="0"/>
                <a:cs typeface="Arial" panose="020B0604020202020204" pitchFamily="34" charset="0"/>
              </a:rPr>
              <a:t>A </a:t>
            </a:r>
            <a:r>
              <a:rPr lang="en-US" altLang="zh-CN" sz="2800" b="1" i="1" dirty="0">
                <a:latin typeface="Arial" panose="020B0604020202020204" pitchFamily="34" charset="0"/>
                <a:cs typeface="Arial" panose="020B0604020202020204" pitchFamily="34" charset="0"/>
              </a:rPr>
              <a:t>full outer join </a:t>
            </a:r>
            <a:r>
              <a:rPr lang="en-US" altLang="zh-CN" sz="2800" dirty="0">
                <a:latin typeface="Arial" panose="020B0604020202020204" pitchFamily="34" charset="0"/>
                <a:cs typeface="Arial" panose="020B0604020202020204" pitchFamily="34" charset="0"/>
              </a:rPr>
              <a:t>includes all rows from both tables.</a:t>
            </a: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7B172198-80EC-441C-8814-7FA743613E31}"/>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Table a is employee payroll table with two columns, employee ID and salary. Table b is employee organisation table with two columns , employee ID and Department. Table 3 is a merged table with three columns , employee ID, salary and Department. It has five rows that appear in both table A and table B.">
            <a:extLst>
              <a:ext uri="{FF2B5EF4-FFF2-40B4-BE49-F238E27FC236}">
                <a16:creationId xmlns:a16="http://schemas.microsoft.com/office/drawing/2014/main" id="{AE4A023F-1F6C-43DC-BE9A-9FB3D40488AF}"/>
              </a:ext>
            </a:extLst>
          </p:cNvPr>
          <p:cNvGrpSpPr/>
          <p:nvPr/>
        </p:nvGrpSpPr>
        <p:grpSpPr>
          <a:xfrm>
            <a:off x="838900" y="1978906"/>
            <a:ext cx="8072497" cy="4610134"/>
            <a:chOff x="838900" y="1978906"/>
            <a:chExt cx="8072497" cy="4610134"/>
          </a:xfrm>
        </p:grpSpPr>
        <p:pic>
          <p:nvPicPr>
            <p:cNvPr id="5" name="图片 4" descr="图片包含 图表&#10;&#10;描述已自动生成">
              <a:extLst>
                <a:ext uri="{FF2B5EF4-FFF2-40B4-BE49-F238E27FC236}">
                  <a16:creationId xmlns:a16="http://schemas.microsoft.com/office/drawing/2014/main" id="{9BB27D72-7856-440E-A91A-2CB68B53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0" y="1978906"/>
              <a:ext cx="8072497" cy="4610134"/>
            </a:xfrm>
            <a:prstGeom prst="rect">
              <a:avLst/>
            </a:prstGeom>
          </p:spPr>
        </p:pic>
        <p:sp>
          <p:nvSpPr>
            <p:cNvPr id="4" name="文本框 3">
              <a:extLst>
                <a:ext uri="{FF2B5EF4-FFF2-40B4-BE49-F238E27FC236}">
                  <a16:creationId xmlns:a16="http://schemas.microsoft.com/office/drawing/2014/main" id="{26AFAD51-1A86-4799-8687-63F574269115}"/>
                </a:ext>
              </a:extLst>
            </p:cNvPr>
            <p:cNvSpPr txBox="1"/>
            <p:nvPr/>
          </p:nvSpPr>
          <p:spPr>
            <a:xfrm>
              <a:off x="4372493" y="4700853"/>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F8AF4AC6-906F-4932-842A-1F429CFDF8FB}"/>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7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Manipulating Data – Join Types</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idx="1"/>
          </p:nvPr>
        </p:nvSpPr>
        <p:spPr>
          <a:xfrm>
            <a:off x="335360" y="1378915"/>
            <a:ext cx="10972800" cy="5141168"/>
          </a:xfrm>
        </p:spPr>
        <p:txBody>
          <a:bodyPr>
            <a:normAutofit/>
          </a:bodyPr>
          <a:lstStyle/>
          <a:p>
            <a:r>
              <a:rPr lang="en-US" altLang="zh-CN" sz="2800" dirty="0">
                <a:latin typeface="Arial" panose="020B0604020202020204" pitchFamily="34" charset="0"/>
                <a:cs typeface="Arial" panose="020B0604020202020204" pitchFamily="34" charset="0"/>
              </a:rPr>
              <a:t>A </a:t>
            </a:r>
            <a:r>
              <a:rPr lang="en-US" altLang="zh-CN" sz="2800" b="1" i="1" dirty="0">
                <a:latin typeface="Arial" panose="020B0604020202020204" pitchFamily="34" charset="0"/>
                <a:cs typeface="Arial" panose="020B0604020202020204" pitchFamily="34" charset="0"/>
              </a:rPr>
              <a:t>left join </a:t>
            </a:r>
            <a:r>
              <a:rPr lang="en-US" altLang="zh-CN" sz="2800" dirty="0">
                <a:latin typeface="Arial" panose="020B0604020202020204" pitchFamily="34" charset="0"/>
                <a:cs typeface="Arial" panose="020B0604020202020204" pitchFamily="34" charset="0"/>
              </a:rPr>
              <a:t>includes all rows from </a:t>
            </a:r>
            <a:r>
              <a:rPr lang="en-US" altLang="zh-CN" sz="2800" b="1" i="1" dirty="0">
                <a:latin typeface="Arial" panose="020B0604020202020204" pitchFamily="34" charset="0"/>
                <a:cs typeface="Arial" panose="020B0604020202020204" pitchFamily="34" charset="0"/>
              </a:rPr>
              <a:t>the left table.</a:t>
            </a: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2AAAE83F-723A-4A4D-9DCF-199BB4A2C2AD}"/>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descr="Table a is employee payroll table with two columns, employee ID and salary. Table b is employee organisation table with two columns , employee ID and Department. Table 3 is a merged table with three columns , employee ID, salary and Department. It has all four rows that appear in both table A.">
            <a:extLst>
              <a:ext uri="{FF2B5EF4-FFF2-40B4-BE49-F238E27FC236}">
                <a16:creationId xmlns:a16="http://schemas.microsoft.com/office/drawing/2014/main" id="{78DFAB83-CD6B-4327-8CA1-B73822D1E278}"/>
              </a:ext>
            </a:extLst>
          </p:cNvPr>
          <p:cNvGrpSpPr/>
          <p:nvPr/>
        </p:nvGrpSpPr>
        <p:grpSpPr>
          <a:xfrm>
            <a:off x="1118478" y="2013669"/>
            <a:ext cx="7734357" cy="4462495"/>
            <a:chOff x="1118478" y="2013669"/>
            <a:chExt cx="7734357" cy="4462495"/>
          </a:xfrm>
        </p:grpSpPr>
        <p:pic>
          <p:nvPicPr>
            <p:cNvPr id="5" name="图片 4">
              <a:extLst>
                <a:ext uri="{FF2B5EF4-FFF2-40B4-BE49-F238E27FC236}">
                  <a16:creationId xmlns:a16="http://schemas.microsoft.com/office/drawing/2014/main" id="{F5359472-0FB9-4011-A2C8-A255F06B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78" y="2013669"/>
              <a:ext cx="7734357" cy="4462495"/>
            </a:xfrm>
            <a:prstGeom prst="rect">
              <a:avLst/>
            </a:prstGeom>
          </p:spPr>
        </p:pic>
        <p:sp>
          <p:nvSpPr>
            <p:cNvPr id="7" name="文本框 6">
              <a:extLst>
                <a:ext uri="{FF2B5EF4-FFF2-40B4-BE49-F238E27FC236}">
                  <a16:creationId xmlns:a16="http://schemas.microsoft.com/office/drawing/2014/main" id="{ABDE280F-1DBE-42C0-B754-0ED1AF34D12E}"/>
                </a:ext>
              </a:extLst>
            </p:cNvPr>
            <p:cNvSpPr txBox="1"/>
            <p:nvPr/>
          </p:nvSpPr>
          <p:spPr>
            <a:xfrm>
              <a:off x="4455617" y="4597630"/>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28C17B4F-289C-4E14-A23B-E0C31052CF9E}"/>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97074-BFE2-4147-9369-F106A791C8FF}"/>
              </a:ext>
            </a:extLst>
          </p:cNvPr>
          <p:cNvSpPr>
            <a:spLocks noGrp="1"/>
          </p:cNvSpPr>
          <p:nvPr>
            <p:ph type="title"/>
          </p:nvPr>
        </p:nvSpPr>
        <p:spPr/>
        <p:txBody>
          <a:bodyPr/>
          <a:lstStyle/>
          <a:p>
            <a:r>
              <a:rPr lang="en-US" altLang="zh-CN" sz="2800" b="1" kern="100" dirty="0">
                <a:effectLst/>
                <a:latin typeface="Arial" panose="020B0604020202020204" pitchFamily="34" charset="0"/>
                <a:ea typeface="等线" panose="02010600030101010101" pitchFamily="2" charset="-122"/>
                <a:cs typeface="Arial" panose="020B0604020202020204" pitchFamily="34" charset="0"/>
              </a:rPr>
              <a:t>Difficulties of Integrating Data</a:t>
            </a:r>
            <a:endParaRPr lang="zh-CN" altLang="en-US"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17713D6-8FB2-49A0-940B-BE0C22B041BD}"/>
              </a:ext>
            </a:extLst>
          </p:cNvPr>
          <p:cNvSpPr>
            <a:spLocks noGrp="1"/>
          </p:cNvSpPr>
          <p:nvPr>
            <p:ph idx="1"/>
          </p:nvPr>
        </p:nvSpPr>
        <p:spPr>
          <a:xfrm>
            <a:off x="609600" y="1403648"/>
            <a:ext cx="10624457" cy="5141168"/>
          </a:xfrm>
        </p:spPr>
        <p:txBody>
          <a:bodyPr>
            <a:normAutofit/>
          </a:bodyPr>
          <a:lstStyle/>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Database heterogeneity</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System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different operating system, hardware platforms</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Schematic or Structural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the native model or structure to store data</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latin typeface="Arial" panose="020B0604020202020204" pitchFamily="34" charset="0"/>
                <a:ea typeface="等线" panose="02010600030101010101" pitchFamily="2" charset="-122"/>
                <a:cs typeface="Arial" panose="020B0604020202020204" pitchFamily="34" charset="0"/>
              </a:rPr>
              <a:t>D</a:t>
            </a:r>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ata value conflicts</a:t>
            </a: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E.g., metric vs. British units</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Entity identification</a:t>
            </a:r>
          </a:p>
          <a:p>
            <a:pPr algn="just"/>
            <a:r>
              <a:rPr lang="en-US" altLang="zh-CN" sz="2400" kern="100" dirty="0">
                <a:latin typeface="Arial" panose="020B0604020202020204" pitchFamily="34" charset="0"/>
                <a:ea typeface="等线" panose="02010600030101010101" pitchFamily="2" charset="-122"/>
                <a:cs typeface="Arial" panose="020B0604020202020204" pitchFamily="34" charset="0"/>
              </a:rPr>
              <a:t>E</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.g., Bill Clinton = William Clinton</a:t>
            </a:r>
            <a:endParaRPr lang="zh-CN" altLang="en-US" sz="2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F0B9CE70-2A98-45A3-BC1C-F0CD0B23664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296" y="3272850"/>
            <a:ext cx="4975785" cy="21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9433D-36BC-4269-AF4B-21AD2287D70F}"/>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Example – Health Surveillance</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340945CC-9F5B-4ED4-9188-3017AF1CFD0A}"/>
              </a:ext>
            </a:extLst>
          </p:cNvPr>
          <p:cNvSpPr>
            <a:spLocks noGrp="1"/>
          </p:cNvSpPr>
          <p:nvPr>
            <p:ph idx="1"/>
          </p:nvPr>
        </p:nvSpPr>
        <p:spPr>
          <a:xfrm>
            <a:off x="402785" y="3736842"/>
            <a:ext cx="10972800" cy="2741164"/>
          </a:xfrm>
        </p:spPr>
        <p:txBody>
          <a:bodyPr>
            <a:normAutofit/>
          </a:bodyPr>
          <a:lstStyle/>
          <a:p>
            <a:endParaRPr lang="en-GB"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latin typeface="Arial" panose="020B0604020202020204" pitchFamily="34" charset="0"/>
                <a:ea typeface="等线" panose="02010600030101010101" pitchFamily="2" charset="-122"/>
                <a:cs typeface="Arial" panose="020B0604020202020204" pitchFamily="34" charset="0"/>
              </a:rPr>
              <a:t>Various</a:t>
            </a:r>
            <a:r>
              <a:rPr lang="en-GB" altLang="zh-CN" sz="2800" kern="100" dirty="0">
                <a:effectLst/>
                <a:latin typeface="Arial" panose="020B0604020202020204" pitchFamily="34" charset="0"/>
                <a:ea typeface="等线" panose="02010600030101010101" pitchFamily="2" charset="-122"/>
                <a:cs typeface="Arial" panose="020B0604020202020204" pitchFamily="34" charset="0"/>
              </a:rPr>
              <a:t> databases </a:t>
            </a: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Many millions of records</a:t>
            </a:r>
            <a:endParaRPr lang="en-US"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Privacy and confidentiality concerns</a:t>
            </a:r>
            <a:endParaRPr lang="zh-CN" altLang="en-US" sz="2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2A56C91-A8DA-4C82-9A47-C36842A35D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532" y="2000407"/>
            <a:ext cx="4458582" cy="2673879"/>
          </a:xfrm>
          <a:prstGeom prst="rect">
            <a:avLst/>
          </a:prstGeom>
        </p:spPr>
      </p:pic>
      <p:sp>
        <p:nvSpPr>
          <p:cNvPr id="6" name="内容占位符 2">
            <a:extLst>
              <a:ext uri="{FF2B5EF4-FFF2-40B4-BE49-F238E27FC236}">
                <a16:creationId xmlns:a16="http://schemas.microsoft.com/office/drawing/2014/main" id="{9305BF5A-2E41-487B-9653-1D711C0BE77F}"/>
              </a:ext>
            </a:extLst>
          </p:cNvPr>
          <p:cNvSpPr txBox="1">
            <a:spLocks/>
          </p:cNvSpPr>
          <p:nvPr/>
        </p:nvSpPr>
        <p:spPr>
          <a:xfrm>
            <a:off x="402785" y="1855344"/>
            <a:ext cx="5241012" cy="11430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135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8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endParaRPr lang="zh-CN" altLang="en-US" sz="2800" dirty="0">
              <a:cs typeface="Arial" panose="020B0604020202020204" pitchFamily="34" charset="0"/>
            </a:endParaRPr>
          </a:p>
        </p:txBody>
      </p:sp>
    </p:spTree>
    <p:extLst>
      <p:ext uri="{BB962C8B-B14F-4D97-AF65-F5344CB8AC3E}">
        <p14:creationId xmlns:p14="http://schemas.microsoft.com/office/powerpoint/2010/main" val="14428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a:xfrm>
            <a:off x="436960" y="179189"/>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idx="1"/>
          </p:nvPr>
        </p:nvSpPr>
        <p:spPr>
          <a:xfrm>
            <a:off x="504587" y="1252841"/>
            <a:ext cx="10972800" cy="5141168"/>
          </a:xfrm>
        </p:spPr>
        <p:txBody>
          <a:bodyPr>
            <a:normAutofit/>
          </a:bodyPr>
          <a:lstStyle/>
          <a:p>
            <a:r>
              <a:rPr lang="en-US" altLang="zh-CN" sz="2800" b="1" dirty="0">
                <a:solidFill>
                  <a:srgbClr val="0066FF"/>
                </a:solidFill>
                <a:latin typeface="Arial" panose="020B0604020202020204" pitchFamily="34" charset="0"/>
                <a:cs typeface="Arial" panose="020B0604020202020204" pitchFamily="34" charset="0"/>
              </a:rPr>
              <a:t>Data linkage </a:t>
            </a:r>
            <a:r>
              <a:rPr lang="en-US" altLang="zh-CN" sz="2800" dirty="0">
                <a:latin typeface="Arial" panose="020B0604020202020204" pitchFamily="34" charset="0"/>
                <a:cs typeface="Arial" panose="020B0604020202020204" pitchFamily="34" charset="0"/>
              </a:rPr>
              <a:t>is the process of bringing together information from two different records that are believed to belong to the same entity based on matching variables. </a:t>
            </a:r>
          </a:p>
          <a:p>
            <a:r>
              <a:rPr lang="en-US" altLang="zh-CN" sz="2800" dirty="0">
                <a:latin typeface="Arial" panose="020B0604020202020204" pitchFamily="34" charset="0"/>
                <a:cs typeface="Arial" panose="020B0604020202020204" pitchFamily="34" charset="0"/>
              </a:rPr>
              <a:t>Challenging if errors exists in the key variables</a:t>
            </a:r>
            <a:endParaRPr lang="zh-CN" altLang="en-US" sz="2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DCA1568-B1D3-4711-832D-F04AB0422A8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317" y="3743176"/>
            <a:ext cx="5436741" cy="265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7AF97-EE71-4B2B-896B-87B170743B34}"/>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3DB4E08-76D6-4751-8DE2-1A279FC81FB1}"/>
              </a:ext>
            </a:extLst>
          </p:cNvPr>
          <p:cNvSpPr>
            <a:spLocks noGrp="1"/>
          </p:cNvSpPr>
          <p:nvPr>
            <p:ph idx="1"/>
          </p:nvPr>
        </p:nvSpPr>
        <p:spPr/>
        <p:txBody>
          <a:bodyPr>
            <a:normAutofit/>
          </a:bodyPr>
          <a:lstStyle/>
          <a:p>
            <a:r>
              <a:rPr lang="en-US" altLang="zh-CN" sz="2800" b="1" dirty="0">
                <a:latin typeface="Arial" panose="020B0604020202020204" pitchFamily="34" charset="0"/>
                <a:cs typeface="Arial" panose="020B0604020202020204" pitchFamily="34" charset="0"/>
              </a:rPr>
              <a:t>Deterministic linkage</a:t>
            </a:r>
          </a:p>
          <a:p>
            <a:r>
              <a:rPr lang="en-US" altLang="zh-CN" sz="2800" dirty="0">
                <a:latin typeface="Arial" panose="020B0604020202020204" pitchFamily="34" charset="0"/>
                <a:cs typeface="Arial" panose="020B0604020202020204" pitchFamily="34" charset="0"/>
              </a:rPr>
              <a:t>Agree exactly on the key, e.g. ID number</a:t>
            </a:r>
          </a:p>
          <a:p>
            <a:endParaRPr lang="en-US" altLang="zh-CN" sz="2800" dirty="0">
              <a:latin typeface="Arial" panose="020B0604020202020204" pitchFamily="34" charset="0"/>
              <a:cs typeface="Arial" panose="020B0604020202020204" pitchFamily="34" charset="0"/>
            </a:endParaRPr>
          </a:p>
          <a:p>
            <a:r>
              <a:rPr lang="en-US" altLang="zh-CN" sz="2800" b="1" dirty="0">
                <a:latin typeface="Arial" panose="020B0604020202020204" pitchFamily="34" charset="0"/>
                <a:cs typeface="Arial" panose="020B0604020202020204" pitchFamily="34" charset="0"/>
              </a:rPr>
              <a:t>Probabilistic linkage</a:t>
            </a:r>
          </a:p>
          <a:p>
            <a:r>
              <a:rPr lang="en-US" altLang="zh-CN" sz="2800" dirty="0">
                <a:latin typeface="Arial" panose="020B0604020202020204" pitchFamily="34" charset="0"/>
                <a:cs typeface="Arial" panose="020B0604020202020204" pitchFamily="34" charset="0"/>
              </a:rPr>
              <a:t>Frequency analysis of data values.</a:t>
            </a:r>
          </a:p>
          <a:p>
            <a:pPr marL="0" indent="0">
              <a:buNone/>
            </a:pPr>
            <a:r>
              <a:rPr lang="en-US" altLang="zh-CN" sz="2800" dirty="0">
                <a:latin typeface="Arial" panose="020B0604020202020204" pitchFamily="34" charset="0"/>
                <a:cs typeface="Arial" panose="020B0604020202020204" pitchFamily="34" charset="0"/>
              </a:rPr>
              <a:t>	</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830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a:xfrm>
            <a:off x="436960" y="179189"/>
            <a:ext cx="10972800" cy="1143000"/>
          </a:xfrm>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idx="1"/>
          </p:nvPr>
        </p:nvSpPr>
        <p:spPr>
          <a:xfrm>
            <a:off x="504587" y="1252841"/>
            <a:ext cx="10972800" cy="5141168"/>
          </a:xfrm>
        </p:spPr>
        <p:txBody>
          <a:bodyPr>
            <a:normAutofit/>
          </a:bodyPr>
          <a:lstStyle/>
          <a:p>
            <a:endParaRPr lang="zh-CN" altLang="en-US" sz="2400" dirty="0"/>
          </a:p>
        </p:txBody>
      </p:sp>
      <p:pic>
        <p:nvPicPr>
          <p:cNvPr id="5" name="图片 4" descr="Which of these records represent the same person? There are two table, both with column ssn , name, DOB, sex, ZIP. Table A include four rows and Table 2 include two rows that refers to the same people in table A. ">
            <a:extLst>
              <a:ext uri="{FF2B5EF4-FFF2-40B4-BE49-F238E27FC236}">
                <a16:creationId xmlns:a16="http://schemas.microsoft.com/office/drawing/2014/main" id="{A1593548-2621-4889-B9A4-D965E505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1180731"/>
            <a:ext cx="10788540" cy="4640074"/>
          </a:xfrm>
          <a:prstGeom prst="rect">
            <a:avLst/>
          </a:prstGeom>
        </p:spPr>
      </p:pic>
    </p:spTree>
    <p:extLst>
      <p:ext uri="{BB962C8B-B14F-4D97-AF65-F5344CB8AC3E}">
        <p14:creationId xmlns:p14="http://schemas.microsoft.com/office/powerpoint/2010/main" val="259392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59C6D-3406-481D-B6E9-265CA707EF7E}"/>
              </a:ext>
            </a:extLst>
          </p:cNvPr>
          <p:cNvSpPr>
            <a:spLocks noGrp="1"/>
          </p:cNvSpPr>
          <p:nvPr>
            <p:ph type="title"/>
          </p:nvPr>
        </p:nvSpPr>
        <p:spPr>
          <a:xfrm>
            <a:off x="748960" y="388166"/>
            <a:ext cx="10972800" cy="1143000"/>
          </a:xfrm>
        </p:spPr>
        <p:txBody>
          <a:bodyPr>
            <a:normAutofit/>
          </a:bodyPr>
          <a:lstStyle/>
          <a:p>
            <a:r>
              <a:rPr lang="en-US" altLang="zh-CN" sz="3200" b="1" dirty="0">
                <a:latin typeface="Arial" panose="020B0604020202020204" pitchFamily="34" charset="0"/>
                <a:cs typeface="Arial" panose="020B0604020202020204" pitchFamily="34" charset="0"/>
              </a:rPr>
              <a:t>Enriching Data</a:t>
            </a:r>
            <a:endParaRPr lang="zh-CN" altLang="en-US" sz="3200" b="1" dirty="0">
              <a:latin typeface="Arial" panose="020B0604020202020204" pitchFamily="34" charset="0"/>
              <a:cs typeface="Arial" panose="020B0604020202020204" pitchFamily="34" charset="0"/>
            </a:endParaRPr>
          </a:p>
        </p:txBody>
      </p:sp>
      <p:pic>
        <p:nvPicPr>
          <p:cNvPr id="1028" name="Picture 4" descr="Data Enrichment - Enrich Your Data Easily. It depicts that the stones become diamonds after data enrichment ">
            <a:extLst>
              <a:ext uri="{FF2B5EF4-FFF2-40B4-BE49-F238E27FC236}">
                <a16:creationId xmlns:a16="http://schemas.microsoft.com/office/drawing/2014/main" id="{29901BCF-EF79-4232-AABB-2BF3982933B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22" y="2041473"/>
            <a:ext cx="4955454" cy="2775054"/>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751DF6E8-1198-46CD-ADA2-37C59560A4BC}"/>
              </a:ext>
            </a:extLst>
          </p:cNvPr>
          <p:cNvSpPr>
            <a:spLocks noGrp="1"/>
          </p:cNvSpPr>
          <p:nvPr>
            <p:ph idx="1"/>
          </p:nvPr>
        </p:nvSpPr>
        <p:spPr>
          <a:xfrm>
            <a:off x="6095999" y="1328666"/>
            <a:ext cx="5347041" cy="5141168"/>
          </a:xfrm>
        </p:spPr>
        <p:txBody>
          <a:bodyPr>
            <a:normAutofit/>
          </a:bodyPr>
          <a:lstStyle/>
          <a:p>
            <a:r>
              <a:rPr lang="en-US" altLang="zh-CN" sz="2800" dirty="0">
                <a:latin typeface="Arial" panose="020B0604020202020204" pitchFamily="34" charset="0"/>
                <a:cs typeface="Arial" panose="020B0604020202020204" pitchFamily="34" charset="0"/>
              </a:rPr>
              <a:t>Data enrichment: the process of introducing more data</a:t>
            </a:r>
          </a:p>
          <a:p>
            <a:r>
              <a:rPr lang="en-US" altLang="zh-CN" sz="2800" dirty="0">
                <a:latin typeface="Arial" panose="020B0604020202020204" pitchFamily="34" charset="0"/>
                <a:cs typeface="Arial" panose="020B0604020202020204" pitchFamily="34" charset="0"/>
              </a:rPr>
              <a:t>Disparate data from other internal sources or third-party data from external sources</a:t>
            </a: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Provide contextualization with additional data </a:t>
            </a:r>
          </a:p>
          <a:p>
            <a:r>
              <a:rPr lang="en-US" altLang="zh-CN" sz="2800" dirty="0">
                <a:latin typeface="Arial" panose="020B0604020202020204" pitchFamily="34" charset="0"/>
                <a:cs typeface="Arial" panose="020B0604020202020204" pitchFamily="34" charset="0"/>
              </a:rPr>
              <a:t>Help enrich or validate the data</a:t>
            </a:r>
          </a:p>
          <a:p>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1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4" y="518147"/>
            <a:ext cx="7272808" cy="2420888"/>
          </a:xfrm>
        </p:spPr>
        <p:txBody>
          <a:bodyPr>
            <a:normAutofit/>
          </a:bodyPr>
          <a:lstStyle/>
          <a:p>
            <a:r>
              <a:rPr lang="en-GB" sz="3500" dirty="0">
                <a:latin typeface="Arial" panose="020B0604020202020204" pitchFamily="34" charset="0"/>
                <a:cs typeface="Arial" panose="020B0604020202020204" pitchFamily="34" charset="0"/>
              </a:rPr>
              <a:t>Can you hear us?</a:t>
            </a:r>
          </a:p>
        </p:txBody>
      </p:sp>
      <p:sp>
        <p:nvSpPr>
          <p:cNvPr id="5" name="Content Placeholder 2"/>
          <p:cNvSpPr>
            <a:spLocks noGrp="1"/>
          </p:cNvSpPr>
          <p:nvPr>
            <p:ph idx="1"/>
          </p:nvPr>
        </p:nvSpPr>
        <p:spPr>
          <a:xfrm>
            <a:off x="0" y="2033203"/>
            <a:ext cx="8784236" cy="4112764"/>
          </a:xfrm>
        </p:spPr>
        <p:txBody>
          <a:bodyPr>
            <a:normAutofit fontScale="92500"/>
          </a:bodyPr>
          <a:lstStyle/>
          <a:p>
            <a:pPr marL="0" indent="0">
              <a:lnSpc>
                <a:spcPct val="150000"/>
              </a:lnSpc>
              <a:buNone/>
            </a:pPr>
            <a:r>
              <a:rPr lang="en-GB" sz="2800" dirty="0">
                <a:latin typeface="Arial" panose="020B0604020202020204" pitchFamily="34" charset="0"/>
                <a:cs typeface="Arial" panose="020B0604020202020204" pitchFamily="34" charset="0"/>
              </a:rPr>
              <a:t>If not:</a:t>
            </a:r>
          </a:p>
          <a:p>
            <a:pPr marL="800100" lvl="1" indent="-457200" algn="l">
              <a:lnSpc>
                <a:spcPct val="150000"/>
              </a:lnSpc>
              <a:buFont typeface="Arial" panose="020B0604020202020204" pitchFamily="34" charset="0"/>
              <a:buChar char="•"/>
            </a:pPr>
            <a:r>
              <a:rPr lang="en-GB" sz="2600" dirty="0">
                <a:solidFill>
                  <a:schemeClr val="tx1"/>
                </a:solidFill>
                <a:latin typeface="Arial" panose="020B0604020202020204" pitchFamily="34" charset="0"/>
                <a:cs typeface="Arial" panose="020B0604020202020204" pitchFamily="34" charset="0"/>
              </a:rPr>
              <a:t>Check your speaker/headset is plugged in / volume is on.</a:t>
            </a:r>
          </a:p>
          <a:p>
            <a:pPr marL="800100" lvl="1" indent="-457200" algn="l">
              <a:lnSpc>
                <a:spcPct val="150000"/>
              </a:lnSpc>
              <a:buFont typeface="Arial" panose="020B0604020202020204" pitchFamily="34" charset="0"/>
              <a:buChar char="•"/>
            </a:pPr>
            <a:r>
              <a:rPr lang="en-GB" sz="2600" dirty="0">
                <a:solidFill>
                  <a:schemeClr val="tx1"/>
                </a:solidFill>
                <a:latin typeface="Arial" panose="020B0604020202020204" pitchFamily="34" charset="0"/>
                <a:cs typeface="Arial" panose="020B0604020202020204" pitchFamily="34" charset="0"/>
              </a:rPr>
              <a:t>Click on audio to change to listening via phone</a:t>
            </a:r>
          </a:p>
          <a:p>
            <a:pPr marL="800100" lvl="1" indent="-457200" algn="l">
              <a:lnSpc>
                <a:spcPct val="150000"/>
              </a:lnSpc>
              <a:buFont typeface="Arial" panose="020B0604020202020204" pitchFamily="34" charset="0"/>
              <a:buChar char="•"/>
            </a:pPr>
            <a:r>
              <a:rPr lang="en-GB" sz="2600" dirty="0">
                <a:solidFill>
                  <a:schemeClr val="tx1"/>
                </a:solidFill>
                <a:latin typeface="Arial" panose="020B0604020202020204" pitchFamily="34" charset="0"/>
                <a:cs typeface="Arial" panose="020B0604020202020204" pitchFamily="34" charset="0"/>
              </a:rPr>
              <a:t>We are recording this webinar and will post it on YouTube (https://www.youtube.com/user/UKDATASERVICE)</a:t>
            </a:r>
          </a:p>
          <a:p>
            <a:pPr marL="457200" lvl="1" indent="0">
              <a:lnSpc>
                <a:spcPct val="150000"/>
              </a:lnSpc>
              <a:buNone/>
            </a:pPr>
            <a:endParaRPr lang="en-GB" sz="2800"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881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2" name="AutoShape 2" descr="https://previews.dropbox.com/p/thumb/AAuhdJQz4jy1PUYX6InFvemDKtJtd6aWxR240KBKfj_tGkR6ga93VzFTtuOsu3d1uYGRCurMzxPnIUvD2px0tnYK-387KvvZWPb6xM-RTa1ZmeuYot6ZlW8p0nysJDnznEykd2B9MUWjbMtINghNl7YN6A7dtGiOa9SCBUCYLzNmnnfB_pCN31k8sI0SQXA2tN_-rMtTIQyIUZaWkO0VzOT7AY2SuKSZcw7D-wPUmidVJ6HXwdNBh8jztYJWrE7F7T1O6Q57lhpR-kj9Vj2yAb71mPfmpTlp4QEFPwYfAVU7lDBkOe2DAX-OLRrnCORFl1GuN-VRuwLw0ijuvaOnfoIdoc6EsxhNjqwHNPMYYTH-nw/p.jpeg?fv_content=true&amp;size_mode=5"/>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047" y="2211405"/>
            <a:ext cx="2452705" cy="3571901"/>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5358650" y="2967335"/>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(pp. 59-139). New York: Springer.) </a:t>
            </a:r>
            <a:endParaRPr lang="zh-CN" altLang="en-US" sz="2400" dirty="0"/>
          </a:p>
        </p:txBody>
      </p:sp>
    </p:spTree>
    <p:extLst>
      <p:ext uri="{BB962C8B-B14F-4D97-AF65-F5344CB8AC3E}">
        <p14:creationId xmlns:p14="http://schemas.microsoft.com/office/powerpoint/2010/main" val="27567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You might be interested in...</a:t>
            </a:r>
            <a:endParaRPr lang="en-US" sz="2800" b="1" dirty="0">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498277" y="1403648"/>
            <a:ext cx="11195445" cy="5183889"/>
          </a:xfrm>
        </p:spPr>
        <p:txBody>
          <a:bodyPr vert="horz" lIns="91440" tIns="45720" rIns="91440" bIns="45720" rtlCol="0" anchor="t">
            <a:normAutofit/>
          </a:bodyPr>
          <a:lstStyle/>
          <a:p>
            <a:pPr marL="0" indent="0">
              <a:buNone/>
            </a:pPr>
            <a:r>
              <a:rPr lang="en-GB" sz="2400" dirty="0">
                <a:latin typeface="Arial" panose="020B0604020202020204" pitchFamily="34" charset="0"/>
                <a:cs typeface="Arial" panose="020B0604020202020204" pitchFamily="34" charset="0"/>
              </a:rPr>
              <a:t>Upcoming events: </a:t>
            </a:r>
          </a:p>
          <a:p>
            <a:r>
              <a:rPr lang="en-GB" altLang="zh-CN" sz="2400" b="1" dirty="0">
                <a:latin typeface="Arial" panose="020B0604020202020204" pitchFamily="34" charset="0"/>
                <a:cs typeface="Arial" panose="020B0604020202020204" pitchFamily="34" charset="0"/>
              </a:rPr>
              <a:t>Data Pre-processing: Clean, Reduce, Transform</a:t>
            </a:r>
            <a:r>
              <a:rPr lang="en-GB" altLang="zh-CN" sz="2400" dirty="0">
                <a:latin typeface="Arial" panose="020B0604020202020204" pitchFamily="34" charset="0"/>
                <a:cs typeface="Arial" panose="020B0604020202020204" pitchFamily="34" charset="0"/>
              </a:rPr>
              <a:t>, on 1pm Jan 21</a:t>
            </a:r>
          </a:p>
          <a:p>
            <a:r>
              <a:rPr lang="en-US" altLang="zh-CN" sz="2400" b="1" dirty="0">
                <a:latin typeface="Arial" panose="020B0604020202020204" pitchFamily="34" charset="0"/>
                <a:cs typeface="Arial" panose="020B0604020202020204" pitchFamily="34" charset="0"/>
              </a:rPr>
              <a:t>Online workshop: Data Pre-processing Methods in Python</a:t>
            </a:r>
            <a:r>
              <a:rPr lang="en-US" altLang="zh-CN" sz="2400" dirty="0">
                <a:latin typeface="Arial" panose="020B0604020202020204" pitchFamily="34" charset="0"/>
                <a:cs typeface="Arial" panose="020B0604020202020204" pitchFamily="34" charset="0"/>
              </a:rPr>
              <a:t>, on 1pm Jan28</a:t>
            </a:r>
            <a:endParaRPr lang="en-GB" altLang="zh-CN" sz="2400" dirty="0">
              <a:latin typeface="Arial" panose="020B0604020202020204" pitchFamily="34" charset="0"/>
              <a:cs typeface="Arial" panose="020B0604020202020204" pitchFamily="34" charset="0"/>
            </a:endParaRPr>
          </a:p>
          <a:p>
            <a:r>
              <a:rPr lang="en-GB" altLang="zh-CN" sz="2400" b="1" dirty="0">
                <a:latin typeface="Arial" panose="020B0604020202020204" pitchFamily="34" charset="0"/>
                <a:cs typeface="Arial" panose="020B0604020202020204" pitchFamily="34" charset="0"/>
              </a:rPr>
              <a:t>Online workshop: T</a:t>
            </a:r>
            <a:r>
              <a:rPr lang="en-US" altLang="zh-CN" sz="2400" b="1" dirty="0" err="1">
                <a:latin typeface="Arial" panose="020B0604020202020204" pitchFamily="34" charset="0"/>
                <a:cs typeface="Arial" panose="020B0604020202020204" pitchFamily="34" charset="0"/>
              </a:rPr>
              <a:t>echniques</a:t>
            </a:r>
            <a:r>
              <a:rPr lang="en-US" altLang="zh-CN" sz="2400" b="1" dirty="0">
                <a:latin typeface="Arial" panose="020B0604020202020204" pitchFamily="34" charset="0"/>
                <a:cs typeface="Arial" panose="020B0604020202020204" pitchFamily="34" charset="0"/>
              </a:rPr>
              <a:t> and Methods of Analysis for Social Network Data</a:t>
            </a:r>
            <a:r>
              <a:rPr lang="en-US" altLang="zh-CN" sz="2400" dirty="0">
                <a:latin typeface="Arial" panose="020B0604020202020204" pitchFamily="34" charset="0"/>
                <a:cs typeface="Arial" panose="020B0604020202020204" pitchFamily="34" charset="0"/>
              </a:rPr>
              <a:t>, </a:t>
            </a:r>
            <a:r>
              <a:rPr lang="en-GB" altLang="zh-CN" sz="2400" dirty="0">
                <a:latin typeface="Arial" panose="020B0604020202020204" pitchFamily="34" charset="0"/>
                <a:cs typeface="Arial" panose="020B0604020202020204" pitchFamily="34" charset="0"/>
              </a:rPr>
              <a:t>on 2pm Jan 27 </a:t>
            </a:r>
          </a:p>
          <a:p>
            <a:r>
              <a:rPr lang="en-GB" sz="2400" b="1" dirty="0">
                <a:latin typeface="Arial" panose="020B0604020202020204" pitchFamily="34" charset="0"/>
                <a:cs typeface="Arial" panose="020B0604020202020204" pitchFamily="34" charset="0"/>
              </a:rPr>
              <a:t>UK Data Service Computational Social Science Drop-in</a:t>
            </a:r>
            <a:r>
              <a:rPr lang="en-GB" sz="2400" dirty="0">
                <a:latin typeface="Arial" panose="020B0604020202020204" pitchFamily="34" charset="0"/>
                <a:cs typeface="Arial" panose="020B0604020202020204" pitchFamily="34" charset="0"/>
              </a:rPr>
              <a:t>, on 1pm </a:t>
            </a:r>
            <a:r>
              <a:rPr lang="en-US" altLang="zh-CN" sz="2400" dirty="0">
                <a:latin typeface="Arial" panose="020B0604020202020204" pitchFamily="34" charset="0"/>
                <a:cs typeface="Arial" panose="020B0604020202020204" pitchFamily="34" charset="0"/>
              </a:rPr>
              <a:t>Feb</a:t>
            </a:r>
            <a:r>
              <a:rPr lang="en-GB" sz="2400" dirty="0">
                <a:latin typeface="Arial" panose="020B0604020202020204" pitchFamily="34" charset="0"/>
                <a:cs typeface="Arial" panose="020B0604020202020204" pitchFamily="34" charset="0"/>
              </a:rPr>
              <a:t> 9</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Recent events:</a:t>
            </a:r>
          </a:p>
          <a:p>
            <a:r>
              <a:rPr lang="en-GB" sz="2400" dirty="0">
                <a:latin typeface="Arial" panose="020B0604020202020204" pitchFamily="34" charset="0"/>
                <a:cs typeface="Arial" panose="020B0604020202020204" pitchFamily="34" charset="0"/>
              </a:rPr>
              <a:t>Text-mining series</a:t>
            </a:r>
          </a:p>
          <a:p>
            <a:r>
              <a:rPr lang="en-GB" sz="2400" dirty="0">
                <a:latin typeface="Arial" panose="020B0604020202020204" pitchFamily="34" charset="0"/>
                <a:cs typeface="Arial" panose="020B0604020202020204" pitchFamily="34" charset="0"/>
              </a:rPr>
              <a:t>Social Network Analysis series </a:t>
            </a:r>
          </a:p>
          <a:p>
            <a:r>
              <a:rPr lang="en-US" sz="2400" dirty="0">
                <a:latin typeface="Arial" panose="020B0604020202020204" pitchFamily="34" charset="0"/>
                <a:cs typeface="Arial" panose="020B0604020202020204" pitchFamily="34" charset="0"/>
              </a:rPr>
              <a:t>Data in the spotlight: UK and cross-national surveys</a:t>
            </a:r>
            <a:endParaRPr lang="en-GB" sz="24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2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E5CD2C-3E01-408A-91E9-A6A3A02170DA}"/>
              </a:ext>
            </a:extLst>
          </p:cNvPr>
          <p:cNvSpPr>
            <a:spLocks noGrp="1"/>
          </p:cNvSpPr>
          <p:nvPr>
            <p:ph type="title" idx="4294967295"/>
          </p:nvPr>
        </p:nvSpPr>
        <p:spPr>
          <a:xfrm>
            <a:off x="274733" y="151718"/>
            <a:ext cx="4236720" cy="1143000"/>
          </a:xfrm>
          <a:solidFill>
            <a:schemeClr val="bg1"/>
          </a:solidFill>
        </p:spPr>
        <p:txBody>
          <a:bodyPr/>
          <a:lstStyle/>
          <a:p>
            <a:r>
              <a:rPr lang="zh-CN" altLang="en-US" dirty="0">
                <a:latin typeface="Arial" panose="020B0604020202020204" pitchFamily="34" charset="0"/>
                <a:cs typeface="Arial" panose="020B0604020202020204" pitchFamily="34" charset="0"/>
              </a:rPr>
              <a:t>Q</a:t>
            </a:r>
            <a:r>
              <a:rPr lang="en-US" altLang="zh-CN" dirty="0" err="1">
                <a:latin typeface="Arial" panose="020B0604020202020204" pitchFamily="34" charset="0"/>
                <a:cs typeface="Arial" panose="020B0604020202020204" pitchFamily="34" charset="0"/>
              </a:rPr>
              <a:t>uestions</a:t>
            </a:r>
            <a:endParaRPr lang="zh-CN" altLang="en-US" dirty="0">
              <a:latin typeface="Arial" panose="020B0604020202020204" pitchFamily="34" charset="0"/>
              <a:cs typeface="Arial" panose="020B0604020202020204" pitchFamily="34" charset="0"/>
            </a:endParaRPr>
          </a:p>
        </p:txBody>
      </p:sp>
      <p:sp>
        <p:nvSpPr>
          <p:cNvPr id="5" name="Content Placeholder 4"/>
          <p:cNvSpPr txBox="1">
            <a:spLocks/>
          </p:cNvSpPr>
          <p:nvPr/>
        </p:nvSpPr>
        <p:spPr>
          <a:xfrm>
            <a:off x="1991297" y="3140868"/>
            <a:ext cx="5040312" cy="576263"/>
          </a:xfrm>
          <a:prstGeom prst="rect">
            <a:avLst/>
          </a:prstGeom>
        </p:spPr>
        <p:txBody>
          <a:bodyPr vert="horz" lIns="91440" tIns="45720" rIns="91440" bIns="45720" rtlCol="0">
            <a:normAutofit/>
          </a:bodyPr>
          <a:lstStyle>
            <a:lvl1pPr marL="0" indent="0" algn="l" defTabSz="685800" rtl="0" eaLnBrk="1" latinLnBrk="0" hangingPunct="1">
              <a:spcBef>
                <a:spcPct val="20000"/>
              </a:spcBef>
              <a:buFont typeface="Arial" pitchFamily="34" charset="0"/>
              <a:buNone/>
              <a:defRPr sz="24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dirty="0"/>
              <a:t>Anran Zhao</a:t>
            </a:r>
            <a:endParaRPr lang="en-GB" dirty="0"/>
          </a:p>
        </p:txBody>
      </p:sp>
      <p:sp>
        <p:nvSpPr>
          <p:cNvPr id="2" name="Content Placeholder 1"/>
          <p:cNvSpPr>
            <a:spLocks noGrp="1"/>
          </p:cNvSpPr>
          <p:nvPr>
            <p:ph sz="quarter" idx="14"/>
          </p:nvPr>
        </p:nvSpPr>
        <p:spPr>
          <a:xfrm>
            <a:off x="1991544" y="3485853"/>
            <a:ext cx="5040313" cy="771599"/>
          </a:xfrm>
        </p:spPr>
        <p:txBody>
          <a:bodyPr>
            <a:normAutofit/>
          </a:bodyPr>
          <a:lstStyle/>
          <a:p>
            <a:r>
              <a:rPr lang="en-GB" u="sng" dirty="0">
                <a:solidFill>
                  <a:srgbClr val="050AEB"/>
                </a:solidFill>
                <a:latin typeface="Arial" panose="020B0604020202020204" pitchFamily="34" charset="0"/>
                <a:cs typeface="Arial" panose="020B0604020202020204" pitchFamily="34" charset="0"/>
                <a:hlinkClick r:id="rId2"/>
              </a:rPr>
              <a:t>anran.zhao@manchester.ac.uk</a:t>
            </a:r>
            <a:endParaRPr lang="en-GB" u="sng" dirty="0">
              <a:solidFill>
                <a:srgbClr val="050AEB"/>
              </a:solidFill>
              <a:latin typeface="Arial" panose="020B0604020202020204" pitchFamily="34" charset="0"/>
              <a:cs typeface="Arial" panose="020B0604020202020204" pitchFamily="34" charset="0"/>
            </a:endParaRPr>
          </a:p>
          <a:p>
            <a:endParaRPr lang="en-GB" u="sng" dirty="0">
              <a:solidFill>
                <a:srgbClr val="050AEB"/>
              </a:solidFill>
              <a:latin typeface="Arial" panose="020B0604020202020204" pitchFamily="34" charset="0"/>
              <a:cs typeface="Arial" panose="020B0604020202020204" pitchFamily="34" charset="0"/>
            </a:endParaRPr>
          </a:p>
        </p:txBody>
      </p:sp>
      <p:sp>
        <p:nvSpPr>
          <p:cNvPr id="4" name="Content Placeholder 3"/>
          <p:cNvSpPr>
            <a:spLocks noGrp="1"/>
          </p:cNvSpPr>
          <p:nvPr>
            <p:ph sz="quarter" idx="16"/>
          </p:nvPr>
        </p:nvSpPr>
        <p:spPr>
          <a:xfrm>
            <a:off x="1991792" y="4038812"/>
            <a:ext cx="5040312" cy="2781298"/>
          </a:xfrm>
        </p:spPr>
        <p:txBody>
          <a:bodyPr>
            <a:normAutofit/>
          </a:bodyPr>
          <a:lstStyle/>
          <a:p>
            <a:r>
              <a:rPr lang="en-GB" dirty="0">
                <a:latin typeface="Arial" panose="020B0604020202020204" pitchFamily="34" charset="0"/>
                <a:cs typeface="Arial" panose="020B0604020202020204" pitchFamily="34" charset="0"/>
              </a:rPr>
              <a:t>UKDS</a:t>
            </a:r>
          </a:p>
          <a:p>
            <a:r>
              <a:rPr lang="en-GB" dirty="0">
                <a:latin typeface="Arial" panose="020B0604020202020204" pitchFamily="34" charset="0"/>
                <a:cs typeface="Arial" panose="020B0604020202020204" pitchFamily="34" charset="0"/>
              </a:rPr>
              <a:t>       @UKDataService</a:t>
            </a:r>
          </a:p>
          <a:p>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UKDataService</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 </a:t>
            </a:r>
          </a:p>
          <a:p>
            <a:endParaRPr lang="en-GB" dirty="0">
              <a:latin typeface="Arial" panose="020B0604020202020204" pitchFamily="34" charset="0"/>
              <a:cs typeface="Arial" panose="020B0604020202020204" pitchFamily="34" charset="0"/>
            </a:endParaRPr>
          </a:p>
        </p:txBody>
      </p:sp>
      <p:sp>
        <p:nvSpPr>
          <p:cNvPr id="6" name="Content Placeholder 5">
            <a:extLst>
              <a:ext uri="{C183D7F6-B498-43B3-948B-1728B52AA6E4}">
                <adec:decorative xmlns:adec="http://schemas.microsoft.com/office/drawing/2017/decorative" val="1"/>
              </a:ext>
            </a:extLst>
          </p:cNvPr>
          <p:cNvSpPr txBox="1">
            <a:spLocks/>
          </p:cNvSpPr>
          <p:nvPr/>
        </p:nvSpPr>
        <p:spPr>
          <a:xfrm>
            <a:off x="1991297" y="3032643"/>
            <a:ext cx="5040312" cy="546280"/>
          </a:xfrm>
          <a:prstGeom prst="rect">
            <a:avLst/>
          </a:prstGeom>
        </p:spPr>
        <p:txBody>
          <a:bodyPr vert="horz" lIns="91440" tIns="45720" rIns="91440" bIns="45720" rtlCol="0">
            <a:normAutofit/>
          </a:bodyPr>
          <a:lstStyle>
            <a:lvl1pPr marL="0" indent="0" algn="l" defTabSz="685800" rtl="0" eaLnBrk="1" latinLnBrk="0" hangingPunct="1">
              <a:spcBef>
                <a:spcPct val="20000"/>
              </a:spcBef>
              <a:buFontTx/>
              <a:buNone/>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1544" y="4365104"/>
            <a:ext cx="608856" cy="608856"/>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0062" y="4869161"/>
            <a:ext cx="386322" cy="387571"/>
          </a:xfrm>
          <a:prstGeom prst="rect">
            <a:avLst/>
          </a:prstGeom>
        </p:spPr>
      </p:pic>
    </p:spTree>
    <p:extLst>
      <p:ext uri="{BB962C8B-B14F-4D97-AF65-F5344CB8AC3E}">
        <p14:creationId xmlns:p14="http://schemas.microsoft.com/office/powerpoint/2010/main" val="109000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1772817"/>
            <a:ext cx="9043771" cy="1440159"/>
          </a:xfrm>
        </p:spPr>
        <p:txBody>
          <a:bodyPr>
            <a:noAutofit/>
          </a:bodyPr>
          <a:lstStyle/>
          <a:p>
            <a:r>
              <a:rPr lang="en-GB" sz="4500" dirty="0">
                <a:latin typeface="Arial" panose="020B0604020202020204" pitchFamily="34" charset="0"/>
                <a:cs typeface="Arial" panose="020B0604020202020204" pitchFamily="34" charset="0"/>
              </a:rPr>
              <a:t>Data Pre-processing: </a:t>
            </a:r>
            <a:br>
              <a:rPr lang="en-GB" sz="4500" dirty="0">
                <a:latin typeface="Arial" panose="020B0604020202020204" pitchFamily="34" charset="0"/>
                <a:cs typeface="Arial" panose="020B0604020202020204" pitchFamily="34" charset="0"/>
              </a:rPr>
            </a:br>
            <a:r>
              <a:rPr lang="en-GB" sz="4500" dirty="0">
                <a:latin typeface="Arial" panose="020B0604020202020204" pitchFamily="34" charset="0"/>
                <a:cs typeface="Arial" panose="020B0604020202020204" pitchFamily="34" charset="0"/>
              </a:rPr>
              <a:t>Intro and Integration </a:t>
            </a:r>
          </a:p>
        </p:txBody>
      </p:sp>
      <p:sp>
        <p:nvSpPr>
          <p:cNvPr id="3" name="Subtitle 2"/>
          <p:cNvSpPr>
            <a:spLocks noGrp="1"/>
          </p:cNvSpPr>
          <p:nvPr>
            <p:ph type="subTitle" idx="1"/>
          </p:nvPr>
        </p:nvSpPr>
        <p:spPr>
          <a:xfrm>
            <a:off x="406401" y="3717033"/>
            <a:ext cx="8208553" cy="1090098"/>
          </a:xfrm>
        </p:spPr>
        <p:txBody>
          <a:bodyPr vert="horz" lIns="91440" tIns="45720" rIns="91440" bIns="45720" rtlCol="0" anchor="t">
            <a:noAutofit/>
          </a:bodyPr>
          <a:lstStyle/>
          <a:p>
            <a:r>
              <a:rPr lang="en-US" altLang="zh-CN" sz="2400" dirty="0">
                <a:latin typeface="Arial" panose="020B0604020202020204" pitchFamily="34" charset="0"/>
                <a:cs typeface="Arial" panose="020B0604020202020204" pitchFamily="34" charset="0"/>
              </a:rPr>
              <a:t>Anran Zhao</a:t>
            </a:r>
            <a:endParaRPr lang="en-US"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Research Associate at UK Data Service</a:t>
            </a:r>
          </a:p>
          <a:p>
            <a:r>
              <a:rPr lang="en-GB" altLang="zh-CN" sz="2400" dirty="0">
                <a:latin typeface="Arial" panose="020B0604020202020204" pitchFamily="34" charset="0"/>
                <a:cs typeface="Arial" panose="020B0604020202020204" pitchFamily="34" charset="0"/>
              </a:rPr>
              <a:t>Email: </a:t>
            </a:r>
            <a:r>
              <a:rPr lang="en-GB" altLang="zh-CN" sz="2400" u="sng" dirty="0">
                <a:solidFill>
                  <a:srgbClr val="050AEB"/>
                </a:solidFill>
                <a:latin typeface="Arial" panose="020B0604020202020204" pitchFamily="34" charset="0"/>
                <a:cs typeface="Arial" panose="020B0604020202020204" pitchFamily="34" charset="0"/>
                <a:hlinkClick r:id="rId3"/>
              </a:rPr>
              <a:t>anran.zhao@manchester.ac.uk</a:t>
            </a:r>
            <a:endParaRPr lang="en-GB" altLang="zh-CN" sz="2400" u="sng" dirty="0">
              <a:solidFill>
                <a:srgbClr val="050AE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873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b="1"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and PCA)</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and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5457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5C646-FF10-4281-A920-2F052B1917A2}"/>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Pre-processing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969830B-64F5-400B-A2BE-24FCFCCC9211}"/>
              </a:ext>
            </a:extLst>
          </p:cNvPr>
          <p:cNvSpPr>
            <a:spLocks noGrp="1"/>
          </p:cNvSpPr>
          <p:nvPr>
            <p:ph idx="1"/>
          </p:nvPr>
        </p:nvSpPr>
        <p:spPr>
          <a:xfrm>
            <a:off x="335360" y="1456184"/>
            <a:ext cx="10972800" cy="5141168"/>
          </a:xfrm>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pre-processing </a:t>
            </a:r>
            <a:r>
              <a:rPr lang="it-IT" altLang="zh-CN" sz="2600" b="1" kern="100" dirty="0">
                <a:effectLst/>
                <a:latin typeface="Arial" panose="020B0604020202020204" pitchFamily="34" charset="0"/>
                <a:ea typeface="等线" panose="02010600030101010101" pitchFamily="2" charset="-122"/>
                <a:cs typeface="Arial" panose="020B0604020202020204" pitchFamily="34" charset="0"/>
              </a:rPr>
              <a:t>(a.k.a. data preparation)</a:t>
            </a:r>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is the process of manipulating or pre-processing raw data from one or more sources into a structured and clean data set for </a:t>
            </a:r>
            <a:r>
              <a:rPr lang="en-GB" altLang="zh-CN" sz="2600" kern="100" dirty="0">
                <a:latin typeface="Arial" panose="020B0604020202020204" pitchFamily="34" charset="0"/>
                <a:ea typeface="等线" panose="02010600030101010101" pitchFamily="2" charset="-122"/>
                <a:cs typeface="Arial" panose="020B0604020202020204" pitchFamily="34" charset="0"/>
              </a:rPr>
              <a:t>analysis. It is an important part of </a:t>
            </a:r>
            <a:r>
              <a:rPr lang="en-GB" altLang="zh-CN" sz="2600" b="1" kern="100" dirty="0">
                <a:latin typeface="Arial" panose="020B0604020202020204" pitchFamily="34" charset="0"/>
                <a:ea typeface="等线" panose="02010600030101010101" pitchFamily="2" charset="-122"/>
                <a:cs typeface="Arial" panose="020B0604020202020204" pitchFamily="34" charset="0"/>
              </a:rPr>
              <a:t>Data Analytics.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pre-processing includes various tasks and considerations, e.g.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US" altLang="zh-CN" sz="2600"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Selecting and acquiring data to use</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Integrating different data sources together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Conducting exploratory analysis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Cleaning and repairing data, e.g., missing data, inconsistent data </a:t>
            </a:r>
          </a:p>
          <a:p>
            <a:pPr marL="0" indent="0" algn="just">
              <a:buNone/>
            </a:pPr>
            <a:r>
              <a:rPr lang="en-GB" altLang="zh-CN" sz="2600" kern="100" dirty="0">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a:t>
            </a:r>
            <a:r>
              <a:rPr lang="en-GB" altLang="zh-CN" sz="26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latin typeface="Arial" panose="020B0604020202020204" pitchFamily="34" charset="0"/>
                <a:ea typeface="等线" panose="02010600030101010101" pitchFamily="2" charset="-122"/>
                <a:cs typeface="Arial" panose="020B0604020202020204" pitchFamily="34" charset="0"/>
              </a:rPr>
              <a:t>Data reduction, transformation, etc.</a:t>
            </a:r>
            <a:endParaRPr lang="zh-CN" altLang="en-US" sz="2600" kern="100"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28579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55410-A369-4557-A65C-C702EB66888C}"/>
              </a:ext>
            </a:extLst>
          </p:cNvPr>
          <p:cNvSpPr>
            <a:spLocks noGrp="1"/>
          </p:cNvSpPr>
          <p:nvPr>
            <p:ph type="title"/>
          </p:nvPr>
        </p:nvSpPr>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Analytics – The Context</a:t>
            </a:r>
            <a:endParaRPr lang="zh-CN" altLang="en-US" sz="24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0A04FCD2-9649-465A-AB30-39E48835E1A4}"/>
              </a:ext>
            </a:extLst>
          </p:cNvPr>
          <p:cNvSpPr>
            <a:spLocks noGrp="1"/>
          </p:cNvSpPr>
          <p:nvPr>
            <p:ph idx="1"/>
          </p:nvPr>
        </p:nvSpPr>
        <p:spPr>
          <a:xfrm>
            <a:off x="335360" y="1163399"/>
            <a:ext cx="10972800" cy="5141168"/>
          </a:xfrm>
        </p:spPr>
        <p:txBody>
          <a:bodyPr>
            <a:normAutofit/>
          </a:bodyPr>
          <a:lstStyle/>
          <a:p>
            <a:pPr algn="just"/>
            <a:r>
              <a:rPr lang="en-GB" altLang="zh-CN" sz="2000" kern="100" dirty="0">
                <a:effectLst/>
                <a:latin typeface="Arial" panose="020B0604020202020204" pitchFamily="34" charset="0"/>
                <a:ea typeface="等线" panose="02010600030101010101" pitchFamily="2" charset="-122"/>
                <a:cs typeface="Arial" panose="020B0604020202020204" pitchFamily="34" charset="0"/>
              </a:rPr>
              <a:t>‘the sexiest job in the world in the 21</a:t>
            </a:r>
            <a:r>
              <a:rPr lang="en-GB" altLang="zh-CN" sz="2000" kern="100" baseline="30000" dirty="0">
                <a:effectLst/>
                <a:latin typeface="Arial" panose="020B0604020202020204" pitchFamily="34" charset="0"/>
                <a:ea typeface="等线" panose="02010600030101010101" pitchFamily="2" charset="-122"/>
                <a:cs typeface="Arial" panose="020B0604020202020204" pitchFamily="34" charset="0"/>
              </a:rPr>
              <a:t>st</a:t>
            </a:r>
            <a:r>
              <a:rPr lang="en-GB" altLang="zh-CN" sz="2000" kern="100" dirty="0">
                <a:effectLst/>
                <a:latin typeface="Arial" panose="020B0604020202020204" pitchFamily="34" charset="0"/>
                <a:ea typeface="等线" panose="02010600030101010101" pitchFamily="2" charset="-122"/>
                <a:cs typeface="Arial" panose="020B0604020202020204" pitchFamily="34" charset="0"/>
              </a:rPr>
              <a:t> century’</a:t>
            </a:r>
          </a:p>
          <a:p>
            <a:pPr marL="0" indent="0" algn="just">
              <a:buNone/>
            </a:pPr>
            <a:endParaRPr lang="en-GB" altLang="zh-CN" sz="2000" kern="100" dirty="0">
              <a:latin typeface="Arial" panose="020B0604020202020204" pitchFamily="34" charset="0"/>
              <a:ea typeface="等线" panose="02010600030101010101" pitchFamily="2" charset="-122"/>
              <a:cs typeface="Arial" panose="020B0604020202020204" pitchFamily="34" charset="0"/>
            </a:endParaRPr>
          </a:p>
        </p:txBody>
      </p:sp>
      <p:pic>
        <p:nvPicPr>
          <p:cNvPr id="1028" name="Picture 4" descr="   'A Day in Data': it is estimated that 500 million tweets are sent each day, and 4 petabytes of data is created by Facebook, including 350 million photos and 100 million hours of video watch time. ">
            <a:extLst>
              <a:ext uri="{FF2B5EF4-FFF2-40B4-BE49-F238E27FC236}">
                <a16:creationId xmlns:a16="http://schemas.microsoft.com/office/drawing/2014/main" id="{58514EFC-FE07-4505-90EA-C84E44BA9A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840" y="1600200"/>
            <a:ext cx="8703129" cy="539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5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1F7BC-DCDE-4FFA-A96E-57E0F3B0BAE2}"/>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Big Data – Data</a:t>
            </a:r>
            <a:r>
              <a:rPr lang="en-US" altLang="zh-CN" baseline="0" dirty="0">
                <a:latin typeface="Arial" panose="020B0604020202020204" pitchFamily="34" charset="0"/>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descr="Data deluge: the amount of data being generated is overwhelming the capacity of organisations to use them ">
            <a:extLst>
              <a:ext uri="{FF2B5EF4-FFF2-40B4-BE49-F238E27FC236}">
                <a16:creationId xmlns:a16="http://schemas.microsoft.com/office/drawing/2014/main" id="{81F2DACF-87CA-435D-8D82-340FBC4770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21282"/>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45137" y="5786846"/>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81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1F7BC-DCDE-4FFA-A96E-57E0F3B0BAE2}"/>
              </a:ext>
            </a:extLst>
          </p:cNvPr>
          <p:cNvSpPr>
            <a:spLocks noGrp="1"/>
          </p:cNvSpPr>
          <p:nvPr>
            <p:ph type="title"/>
          </p:nvPr>
        </p:nvSpPr>
        <p:spPr/>
        <p:txBody>
          <a:bodyPr/>
          <a:lstStyle/>
          <a:p>
            <a:r>
              <a:rPr lang="en-US" altLang="zh-CN" sz="2625" kern="1200" dirty="0">
                <a:solidFill>
                  <a:schemeClr val="tx1"/>
                </a:solidFill>
                <a:effectLst/>
                <a:latin typeface="Arial" panose="020B0604020202020204" pitchFamily="34" charset="0"/>
                <a:ea typeface="+mj-ea"/>
                <a:cs typeface="Arial" panose="020B0604020202020204" pitchFamily="34" charset="0"/>
              </a:rPr>
              <a:t>Big Data – Data</a:t>
            </a:r>
            <a:r>
              <a:rPr lang="en-US" altLang="zh-CN" sz="2625" kern="1200" baseline="0" dirty="0">
                <a:solidFill>
                  <a:schemeClr val="tx1"/>
                </a:solidFill>
                <a:effectLst/>
                <a:latin typeface="Arial" panose="020B0604020202020204" pitchFamily="34" charset="0"/>
                <a:ea typeface="+mj-ea"/>
                <a:cs typeface="Arial" panose="020B0604020202020204" pitchFamily="34" charset="0"/>
              </a:rPr>
              <a:t> Deluge</a:t>
            </a:r>
            <a:endParaRPr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81F2DACF-87CA-435D-8D82-340FBC47700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60" y="185177"/>
            <a:ext cx="8834766" cy="6412175"/>
          </a:xfrm>
        </p:spPr>
      </p:pic>
      <p:sp>
        <p:nvSpPr>
          <p:cNvPr id="6" name="矩形 5">
            <a:extLst>
              <a:ext uri="{FF2B5EF4-FFF2-40B4-BE49-F238E27FC236}">
                <a16:creationId xmlns:a16="http://schemas.microsoft.com/office/drawing/2014/main" id="{E823C360-B223-402E-BB68-6FB97D884577}"/>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descr="Data plus preparation plus analytics is equal to actionable knowledge ">
            <a:extLst>
              <a:ext uri="{FF2B5EF4-FFF2-40B4-BE49-F238E27FC236}">
                <a16:creationId xmlns:a16="http://schemas.microsoft.com/office/drawing/2014/main" id="{264E4451-2CB3-4260-99CE-6C6359CC90D3}"/>
              </a:ext>
            </a:extLst>
          </p:cNvPr>
          <p:cNvSpPr txBox="1"/>
          <p:nvPr/>
        </p:nvSpPr>
        <p:spPr>
          <a:xfrm>
            <a:off x="646611" y="2076994"/>
            <a:ext cx="10254343" cy="2227217"/>
          </a:xfrm>
          <a:prstGeom prst="rect">
            <a:avLst/>
          </a:prstGeom>
          <a:noFill/>
        </p:spPr>
        <p:txBody>
          <a:bodyPr wrap="square" rtlCol="0">
            <a:spAutoFit/>
          </a:bodyPr>
          <a:lstStyle/>
          <a:p>
            <a:endParaRPr lang="zh-CN" altLang="en-US" dirty="0"/>
          </a:p>
        </p:txBody>
      </p:sp>
      <p:sp>
        <p:nvSpPr>
          <p:cNvPr id="4" name="矩形: 圆角 3">
            <a:extLst>
              <a:ext uri="{FF2B5EF4-FFF2-40B4-BE49-F238E27FC236}">
                <a16:creationId xmlns:a16="http://schemas.microsoft.com/office/drawing/2014/main" id="{024B54E7-8BCB-4F97-8B4D-66382523FBA2}"/>
              </a:ext>
            </a:extLst>
          </p:cNvPr>
          <p:cNvSpPr/>
          <p:nvPr/>
        </p:nvSpPr>
        <p:spPr>
          <a:xfrm>
            <a:off x="522514" y="1998617"/>
            <a:ext cx="10724606" cy="239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Data </a:t>
            </a:r>
            <a:r>
              <a:rPr lang="en-GB" altLang="zh-CN" sz="3200" dirty="0"/>
              <a:t>+ preparation + analytics = actionable knowledge</a:t>
            </a:r>
            <a:endParaRPr lang="zh-CN" altLang="en-US" sz="3200" dirty="0"/>
          </a:p>
        </p:txBody>
      </p:sp>
    </p:spTree>
    <p:extLst>
      <p:ext uri="{BB962C8B-B14F-4D97-AF65-F5344CB8AC3E}">
        <p14:creationId xmlns:p14="http://schemas.microsoft.com/office/powerpoint/2010/main" val="199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
        <AccountId xsi:nil="true"/>
        <AccountType/>
      </UserInfo>
    </SharedWithUsers>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8E1DD7-0B99-4327-9368-BD8E487AC03D}">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d2e6339-9963-4444-b0f2-be5dad007de0"/>
    <ds:schemaRef ds:uri="http://purl.org/dc/elements/1.1/"/>
    <ds:schemaRef ds:uri="http://schemas.microsoft.com/office/2006/metadata/properties"/>
    <ds:schemaRef ds:uri="28b91107-4a81-451c-84f7-f52706813e27"/>
    <ds:schemaRef ds:uri="http://www.w3.org/XML/1998/namespace"/>
  </ds:schemaRefs>
</ds:datastoreItem>
</file>

<file path=customXml/itemProps2.xml><?xml version="1.0" encoding="utf-8"?>
<ds:datastoreItem xmlns:ds="http://schemas.openxmlformats.org/officeDocument/2006/customXml" ds:itemID="{D90658B7-3877-46FC-90BF-F9FDBF9A2ADE}"/>
</file>

<file path=customXml/itemProps3.xml><?xml version="1.0" encoding="utf-8"?>
<ds:datastoreItem xmlns:ds="http://schemas.openxmlformats.org/officeDocument/2006/customXml" ds:itemID="{DD3B174C-DBC9-4888-9AF9-A603875843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UKDS_UKDA</Template>
  <TotalTime>5203</TotalTime>
  <Words>4309</Words>
  <Application>Microsoft Office PowerPoint</Application>
  <PresentationFormat>宽屏</PresentationFormat>
  <Paragraphs>368</Paragraphs>
  <Slides>32</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OpenSans</vt:lpstr>
      <vt:lpstr>等线</vt:lpstr>
      <vt:lpstr>proxima_novalight</vt:lpstr>
      <vt:lpstr>Museo 500</vt:lpstr>
      <vt:lpstr>charter</vt:lpstr>
      <vt:lpstr>Calibri</vt:lpstr>
      <vt:lpstr>Museo Sans 500</vt:lpstr>
      <vt:lpstr>UKDS_UKDA</vt:lpstr>
      <vt:lpstr>Data Pre-processing:  Intro and Integration </vt:lpstr>
      <vt:lpstr>Can you hear us?</vt:lpstr>
      <vt:lpstr>Can you hear us?</vt:lpstr>
      <vt:lpstr>Data Pre-processing:  Intro and Integration </vt:lpstr>
      <vt:lpstr>Table of Content</vt:lpstr>
      <vt:lpstr>Data Pre-processing</vt:lpstr>
      <vt:lpstr>Data Analytics – The Context</vt:lpstr>
      <vt:lpstr>Big Data – Data Deluge</vt:lpstr>
      <vt:lpstr>Big Data – Data Deluge</vt:lpstr>
      <vt:lpstr>Big Data – Data Deluge</vt:lpstr>
      <vt:lpstr>Data Analytics – The Reality</vt:lpstr>
      <vt:lpstr>Data Preparation</vt:lpstr>
      <vt:lpstr>How to check data quality?</vt:lpstr>
      <vt:lpstr>Collecting Data Methods</vt:lpstr>
      <vt:lpstr>UKDS Website</vt:lpstr>
      <vt:lpstr>Major Tasks in Data Pre-processing</vt:lpstr>
      <vt:lpstr>Major Tasks in Data Pre-processing</vt:lpstr>
      <vt:lpstr>Data Integration</vt:lpstr>
      <vt:lpstr>Data Integration</vt:lpstr>
      <vt:lpstr>Manipulating Data - Joining</vt:lpstr>
      <vt:lpstr>Manipulating Data – Join Types</vt:lpstr>
      <vt:lpstr>Manipulating Data – Join Types</vt:lpstr>
      <vt:lpstr>Manipulating Data – Join Types</vt:lpstr>
      <vt:lpstr>Difficulties of Integrating Data</vt:lpstr>
      <vt:lpstr>Example – Health Surveillance</vt:lpstr>
      <vt:lpstr>Linking Data</vt:lpstr>
      <vt:lpstr>Linking Data </vt:lpstr>
      <vt:lpstr>Linking Data</vt:lpstr>
      <vt:lpstr>Enriching Data</vt:lpstr>
      <vt:lpstr>Acknowledgement </vt:lpstr>
      <vt:lpstr>You might be interested in...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Anran Zhao</cp:lastModifiedBy>
  <cp:revision>402</cp:revision>
  <dcterms:created xsi:type="dcterms:W3CDTF">2018-09-28T14:14:24Z</dcterms:created>
  <dcterms:modified xsi:type="dcterms:W3CDTF">2021-01-15T13:12:38Z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Order">
    <vt:r8>31900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